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3" r:id="rId3"/>
    <p:sldId id="266" r:id="rId4"/>
    <p:sldId id="265" r:id="rId5"/>
    <p:sldId id="267" r:id="rId6"/>
    <p:sldId id="264" r:id="rId7"/>
    <p:sldId id="260" r:id="rId8"/>
    <p:sldId id="259" r:id="rId9"/>
    <p:sldId id="261" r:id="rId10"/>
    <p:sldId id="262" r:id="rId11"/>
    <p:sldId id="269" r:id="rId12"/>
    <p:sldId id="258"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5"/>
    <p:restoredTop sz="70833"/>
  </p:normalViewPr>
  <p:slideViewPr>
    <p:cSldViewPr snapToGrid="0" snapToObjects="1">
      <p:cViewPr>
        <p:scale>
          <a:sx n="45" d="100"/>
          <a:sy n="45" d="100"/>
        </p:scale>
        <p:origin x="2384"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38316-7341-4844-8115-064E5D0F0DCD}" type="datetimeFigureOut">
              <a:rPr lang="en-US" smtClean="0"/>
              <a:t>3/8/18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69960-EE8B-8C4F-BFFF-C0BAC8183F27}" type="slidenum">
              <a:rPr lang="en-US" smtClean="0"/>
              <a:t>‹#›</a:t>
            </a:fld>
            <a:endParaRPr lang="en-US"/>
          </a:p>
        </p:txBody>
      </p:sp>
    </p:spTree>
    <p:extLst>
      <p:ext uri="{BB962C8B-B14F-4D97-AF65-F5344CB8AC3E}">
        <p14:creationId xmlns:p14="http://schemas.microsoft.com/office/powerpoint/2010/main" val="183751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or false:</a:t>
            </a:r>
          </a:p>
        </p:txBody>
      </p:sp>
      <p:sp>
        <p:nvSpPr>
          <p:cNvPr id="4" name="Slide Number Placeholder 3"/>
          <p:cNvSpPr>
            <a:spLocks noGrp="1"/>
          </p:cNvSpPr>
          <p:nvPr>
            <p:ph type="sldNum" sz="quarter" idx="10"/>
          </p:nvPr>
        </p:nvSpPr>
        <p:spPr/>
        <p:txBody>
          <a:bodyPr/>
          <a:lstStyle/>
          <a:p>
            <a:fld id="{A1569960-EE8B-8C4F-BFFF-C0BAC8183F27}" type="slidenum">
              <a:rPr lang="en-US" smtClean="0"/>
              <a:t>2</a:t>
            </a:fld>
            <a:endParaRPr lang="en-US"/>
          </a:p>
        </p:txBody>
      </p:sp>
    </p:spTree>
    <p:extLst>
      <p:ext uri="{BB962C8B-B14F-4D97-AF65-F5344CB8AC3E}">
        <p14:creationId xmlns:p14="http://schemas.microsoft.com/office/powerpoint/2010/main" val="17182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threshold is initially 32, since it is at this window size that slow start stops and congestion avoidance begins.</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16</a:t>
            </a:fld>
            <a:endParaRPr lang="en-US"/>
          </a:p>
        </p:txBody>
      </p:sp>
    </p:spTree>
    <p:extLst>
      <p:ext uri="{BB962C8B-B14F-4D97-AF65-F5344CB8AC3E}">
        <p14:creationId xmlns:p14="http://schemas.microsoft.com/office/powerpoint/2010/main" val="212302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threshold is set to half the value of the congestion window when packet loss is detected. When loss is detected during transmission round 16, the congestion windows size is 42. Hence the threshold is 21 during the 18th transmission round.</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17</a:t>
            </a:fld>
            <a:endParaRPr lang="en-US"/>
          </a:p>
        </p:txBody>
      </p:sp>
    </p:spTree>
    <p:extLst>
      <p:ext uri="{BB962C8B-B14F-4D97-AF65-F5344CB8AC3E}">
        <p14:creationId xmlns:p14="http://schemas.microsoft.com/office/powerpoint/2010/main" val="147293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threshold is set to half the value of the congestion window when packet loss is detected. When loss is detected during transmission round 22, the congestion windows size is 26. Hence the threshold is 13 during the 24th transmission round.</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18</a:t>
            </a:fld>
            <a:endParaRPr lang="en-US"/>
          </a:p>
        </p:txBody>
      </p:sp>
    </p:spTree>
    <p:extLst>
      <p:ext uri="{BB962C8B-B14F-4D97-AF65-F5344CB8AC3E}">
        <p14:creationId xmlns:p14="http://schemas.microsoft.com/office/powerpoint/2010/main" val="161839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1st transmission round, packet 1 is sent; packet 2-3 are sent in the 2nd transmission round; packets 4-7 are sent in the 3rd transmission round; packets 8-15 are sent in the 4th transmission round; packets 16-31 are sent in the 5th transmission round; packets 32-63 are sent in the 6th transmission round; packets 64 – 96 are sent in the 7th transmission round. Thus packet 70 is sent in the 7th transmission round</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19</a:t>
            </a:fld>
            <a:endParaRPr lang="en-US"/>
          </a:p>
        </p:txBody>
      </p:sp>
    </p:spTree>
    <p:extLst>
      <p:ext uri="{BB962C8B-B14F-4D97-AF65-F5344CB8AC3E}">
        <p14:creationId xmlns:p14="http://schemas.microsoft.com/office/powerpoint/2010/main" val="210088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or false:</a:t>
            </a:r>
          </a:p>
          <a:p>
            <a:endParaRPr lang="en-US" dirty="0" smtClean="0"/>
          </a:p>
          <a:p>
            <a:r>
              <a:rPr lang="en-US" dirty="0" smtClean="0"/>
              <a:t>FALSE. </a:t>
            </a:r>
          </a:p>
          <a:p>
            <a:endParaRPr lang="en-US" dirty="0" smtClean="0"/>
          </a:p>
          <a:p>
            <a:r>
              <a:rPr lang="en-US" dirty="0" err="1" smtClean="0"/>
              <a:t>RcvWindow</a:t>
            </a:r>
            <a:r>
              <a:rPr lang="en-US" dirty="0" smtClean="0"/>
              <a:t> is used to give the sender an idea of how much free buffer space is available at the receiver. Thus as the amount of unacknowledged TCP data varies the </a:t>
            </a:r>
            <a:r>
              <a:rPr lang="en-US" dirty="0" err="1" smtClean="0"/>
              <a:t>RcvWindow</a:t>
            </a:r>
            <a:r>
              <a:rPr lang="en-US" dirty="0" smtClean="0"/>
              <a:t> also changes.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3</a:t>
            </a:fld>
            <a:endParaRPr lang="en-US"/>
          </a:p>
        </p:txBody>
      </p:sp>
    </p:spTree>
    <p:extLst>
      <p:ext uri="{BB962C8B-B14F-4D97-AF65-F5344CB8AC3E}">
        <p14:creationId xmlns:p14="http://schemas.microsoft.com/office/powerpoint/2010/main" val="134725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 </a:t>
            </a:r>
          </a:p>
          <a:p>
            <a:endParaRPr lang="en-US" dirty="0" smtClean="0"/>
          </a:p>
          <a:p>
            <a:r>
              <a:rPr lang="en-US" dirty="0" smtClean="0"/>
              <a:t>TCP is not permitted to overflow the allocated receiver buffer. Hence when the sender can not send any more data </a:t>
            </a:r>
            <a:r>
              <a:rPr lang="en-US" dirty="0" err="1" smtClean="0"/>
              <a:t>RcvWindow</a:t>
            </a:r>
            <a:r>
              <a:rPr lang="en-US" dirty="0" smtClean="0"/>
              <a:t> would be 0 and hence all the buffer would have unacknowledged</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4</a:t>
            </a:fld>
            <a:endParaRPr lang="en-US"/>
          </a:p>
        </p:txBody>
      </p:sp>
    </p:spTree>
    <p:extLst>
      <p:ext uri="{BB962C8B-B14F-4D97-AF65-F5344CB8AC3E}">
        <p14:creationId xmlns:p14="http://schemas.microsoft.com/office/powerpoint/2010/main" val="145412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 </a:t>
            </a:r>
          </a:p>
          <a:p>
            <a:endParaRPr lang="en-US" dirty="0" smtClean="0"/>
          </a:p>
          <a:p>
            <a:r>
              <a:rPr lang="en-US" dirty="0" smtClean="0"/>
              <a:t>TCP is not permitted to overflow the allocated receiver buffer. Hence when the sender can not send any more data </a:t>
            </a:r>
            <a:r>
              <a:rPr lang="en-US" dirty="0" err="1" smtClean="0"/>
              <a:t>RcvWindow</a:t>
            </a:r>
            <a:r>
              <a:rPr lang="en-US" dirty="0" smtClean="0"/>
              <a:t> would be 0 and hence all the buffer would have unacknowledged</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5</a:t>
            </a:fld>
            <a:endParaRPr lang="en-US"/>
          </a:p>
        </p:txBody>
      </p:sp>
    </p:spTree>
    <p:extLst>
      <p:ext uri="{BB962C8B-B14F-4D97-AF65-F5344CB8AC3E}">
        <p14:creationId xmlns:p14="http://schemas.microsoft.com/office/powerpoint/2010/main" val="30609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Packets can arrive out of order from the IP layer. So whenever an out of order packet would be received it would generate a duplicate ACK and if we perform retransmission after the first duplicate ACK it would lead the sender to introduce too many redundant packets in the network.</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11</a:t>
            </a:fld>
            <a:endParaRPr lang="en-US"/>
          </a:p>
        </p:txBody>
      </p:sp>
    </p:spTree>
    <p:extLst>
      <p:ext uri="{BB962C8B-B14F-4D97-AF65-F5344CB8AC3E}">
        <p14:creationId xmlns:p14="http://schemas.microsoft.com/office/powerpoint/2010/main" val="18781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TCP </a:t>
            </a:r>
            <a:r>
              <a:rPr lang="en-US" dirty="0" err="1" smtClean="0"/>
              <a:t>slowstart</a:t>
            </a:r>
            <a:r>
              <a:rPr lang="en-US" dirty="0" smtClean="0"/>
              <a:t> is operating in the intervals [1,6] and [23,26]</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12</a:t>
            </a:fld>
            <a:endParaRPr lang="en-US"/>
          </a:p>
        </p:txBody>
      </p:sp>
    </p:spTree>
    <p:extLst>
      <p:ext uri="{BB962C8B-B14F-4D97-AF65-F5344CB8AC3E}">
        <p14:creationId xmlns:p14="http://schemas.microsoft.com/office/powerpoint/2010/main" val="45979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TCP congestion avoidance is operating in the intervals [6,16] and [17,22]</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13</a:t>
            </a:fld>
            <a:endParaRPr lang="en-US"/>
          </a:p>
        </p:txBody>
      </p:sp>
    </p:spTree>
    <p:extLst>
      <p:ext uri="{BB962C8B-B14F-4D97-AF65-F5344CB8AC3E}">
        <p14:creationId xmlns:p14="http://schemas.microsoft.com/office/powerpoint/2010/main" val="51023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16th transmission round, packet loss is recognized by a triple duplicate ACK. If there was a timeout, the congestion window size would have dropped to 1.</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14</a:t>
            </a:fld>
            <a:endParaRPr lang="en-US"/>
          </a:p>
        </p:txBody>
      </p:sp>
    </p:spTree>
    <p:extLst>
      <p:ext uri="{BB962C8B-B14F-4D97-AF65-F5344CB8AC3E}">
        <p14:creationId xmlns:p14="http://schemas.microsoft.com/office/powerpoint/2010/main" val="213581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22nd transmission round, segment loss is detected due to timeout, the TCP enters slow</a:t>
            </a:r>
            <a:r>
              <a:rPr lang="en-US" baseline="0" dirty="0" smtClean="0"/>
              <a:t> start, </a:t>
            </a:r>
            <a:r>
              <a:rPr lang="en-US" dirty="0" smtClean="0"/>
              <a:t>and hence the congestion window size is set to 1.</a:t>
            </a:r>
            <a:endParaRPr lang="en-US" dirty="0"/>
          </a:p>
        </p:txBody>
      </p:sp>
      <p:sp>
        <p:nvSpPr>
          <p:cNvPr id="4" name="Slide Number Placeholder 3"/>
          <p:cNvSpPr>
            <a:spLocks noGrp="1"/>
          </p:cNvSpPr>
          <p:nvPr>
            <p:ph type="sldNum" sz="quarter" idx="10"/>
          </p:nvPr>
        </p:nvSpPr>
        <p:spPr/>
        <p:txBody>
          <a:bodyPr/>
          <a:lstStyle/>
          <a:p>
            <a:fld id="{A1569960-EE8B-8C4F-BFFF-C0BAC8183F27}" type="slidenum">
              <a:rPr lang="en-US" smtClean="0"/>
              <a:t>15</a:t>
            </a:fld>
            <a:endParaRPr lang="en-US"/>
          </a:p>
        </p:txBody>
      </p:sp>
    </p:spTree>
    <p:extLst>
      <p:ext uri="{BB962C8B-B14F-4D97-AF65-F5344CB8AC3E}">
        <p14:creationId xmlns:p14="http://schemas.microsoft.com/office/powerpoint/2010/main" val="51970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3828A1-2D08-DB40-826F-88B782A65EB1}"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3872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828A1-2D08-DB40-826F-88B782A65EB1}"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134713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828A1-2D08-DB40-826F-88B782A65EB1}"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39118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828A1-2D08-DB40-826F-88B782A65EB1}"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17902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828A1-2D08-DB40-826F-88B782A65EB1}"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26561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3828A1-2D08-DB40-826F-88B782A65EB1}"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165379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3828A1-2D08-DB40-826F-88B782A65EB1}" type="datetimeFigureOut">
              <a:rPr lang="en-US" smtClean="0"/>
              <a:t>3/8/18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50284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828A1-2D08-DB40-826F-88B782A65EB1}" type="datetimeFigureOut">
              <a:rPr lang="en-US" smtClean="0"/>
              <a:t>3/8/18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103117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828A1-2D08-DB40-826F-88B782A65EB1}" type="datetimeFigureOut">
              <a:rPr lang="en-US" smtClean="0"/>
              <a:t>3/8/18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79655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828A1-2D08-DB40-826F-88B782A65EB1}"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29644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828A1-2D08-DB40-826F-88B782A65EB1}"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08F65-7CD2-7147-8866-BDE19EC06524}" type="slidenum">
              <a:rPr lang="en-US" smtClean="0"/>
              <a:t>‹#›</a:t>
            </a:fld>
            <a:endParaRPr lang="en-US"/>
          </a:p>
        </p:txBody>
      </p:sp>
    </p:spTree>
    <p:extLst>
      <p:ext uri="{BB962C8B-B14F-4D97-AF65-F5344CB8AC3E}">
        <p14:creationId xmlns:p14="http://schemas.microsoft.com/office/powerpoint/2010/main" val="1589022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828A1-2D08-DB40-826F-88B782A65EB1}" type="datetimeFigureOut">
              <a:rPr lang="en-US" smtClean="0"/>
              <a:t>3/8/18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08F65-7CD2-7147-8866-BDE19EC06524}" type="slidenum">
              <a:rPr lang="en-US" smtClean="0"/>
              <a:t>‹#›</a:t>
            </a:fld>
            <a:endParaRPr lang="en-US"/>
          </a:p>
        </p:txBody>
      </p:sp>
    </p:spTree>
    <p:extLst>
      <p:ext uri="{BB962C8B-B14F-4D97-AF65-F5344CB8AC3E}">
        <p14:creationId xmlns:p14="http://schemas.microsoft.com/office/powerpoint/2010/main" val="79194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Precept 2: TCP Congestion Control Review</a:t>
            </a:r>
            <a:endParaRPr lang="en-US" dirty="0"/>
          </a:p>
        </p:txBody>
      </p:sp>
    </p:spTree>
    <p:extLst>
      <p:ext uri="{BB962C8B-B14F-4D97-AF65-F5344CB8AC3E}">
        <p14:creationId xmlns:p14="http://schemas.microsoft.com/office/powerpoint/2010/main" val="1159018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341" y="172122"/>
            <a:ext cx="10176734" cy="26033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t>Q3</a:t>
            </a:r>
            <a:r>
              <a:rPr lang="en-US" altLang="zh-CN" sz="3200" dirty="0" smtClean="0"/>
              <a:t>: </a:t>
            </a:r>
            <a:r>
              <a:rPr lang="en-US" sz="3200" dirty="0" smtClean="0"/>
              <a:t>A TCP connection is using a </a:t>
            </a:r>
            <a:r>
              <a:rPr lang="en-US" sz="3200" b="1" dirty="0" smtClean="0"/>
              <a:t>window size of 10 000 bytes</a:t>
            </a:r>
            <a:r>
              <a:rPr lang="en-US" sz="3200" dirty="0" smtClean="0"/>
              <a:t>, and the previous acknowledgment number was </a:t>
            </a:r>
            <a:r>
              <a:rPr lang="en-US" sz="3200" b="1" dirty="0" smtClean="0"/>
              <a:t>22 001</a:t>
            </a:r>
            <a:r>
              <a:rPr lang="en-US" sz="3200" dirty="0" smtClean="0"/>
              <a:t>. It receives a segment with acknowledgment number </a:t>
            </a:r>
            <a:r>
              <a:rPr lang="en-US" sz="3200" b="1" dirty="0" smtClean="0"/>
              <a:t>24 001</a:t>
            </a:r>
            <a:r>
              <a:rPr lang="en-US" sz="3200" dirty="0" smtClean="0"/>
              <a:t>. Draw a diagram to </a:t>
            </a:r>
            <a:r>
              <a:rPr lang="en-US" sz="3200" b="1" dirty="0" smtClean="0"/>
              <a:t>show the situation of the window before and after.</a:t>
            </a:r>
            <a:endParaRPr lang="en-US" sz="3200" b="1" dirty="0"/>
          </a:p>
        </p:txBody>
      </p:sp>
      <p:sp>
        <p:nvSpPr>
          <p:cNvPr id="2" name="TextBox 1"/>
          <p:cNvSpPr txBox="1"/>
          <p:nvPr/>
        </p:nvSpPr>
        <p:spPr>
          <a:xfrm>
            <a:off x="1183341" y="2873348"/>
            <a:ext cx="4003212" cy="523220"/>
          </a:xfrm>
          <a:prstGeom prst="rect">
            <a:avLst/>
          </a:prstGeom>
          <a:noFill/>
        </p:spPr>
        <p:txBody>
          <a:bodyPr wrap="none" rtlCol="0">
            <a:spAutoFit/>
          </a:bodyPr>
          <a:lstStyle/>
          <a:p>
            <a:r>
              <a:rPr lang="en-US" sz="2800" b="1" dirty="0" smtClean="0"/>
              <a:t>Before acknowledgement</a:t>
            </a:r>
            <a:endParaRPr lang="en-US" sz="2800" b="1" dirty="0"/>
          </a:p>
        </p:txBody>
      </p:sp>
      <p:cxnSp>
        <p:nvCxnSpPr>
          <p:cNvPr id="15" name="Straight Connector 14"/>
          <p:cNvCxnSpPr/>
          <p:nvPr/>
        </p:nvCxnSpPr>
        <p:spPr>
          <a:xfrm flipV="1">
            <a:off x="2295538" y="3496236"/>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24866" y="3694362"/>
            <a:ext cx="769763" cy="369332"/>
          </a:xfrm>
          <a:prstGeom prst="rect">
            <a:avLst/>
          </a:prstGeom>
          <a:noFill/>
        </p:spPr>
        <p:txBody>
          <a:bodyPr wrap="none" rtlCol="0">
            <a:spAutoFit/>
          </a:bodyPr>
          <a:lstStyle/>
          <a:p>
            <a:r>
              <a:rPr lang="en-US" dirty="0" smtClean="0"/>
              <a:t>22000</a:t>
            </a:r>
            <a:endParaRPr lang="en-US" dirty="0"/>
          </a:p>
        </p:txBody>
      </p:sp>
      <p:sp>
        <p:nvSpPr>
          <p:cNvPr id="17" name="TextBox 16"/>
          <p:cNvSpPr txBox="1"/>
          <p:nvPr/>
        </p:nvSpPr>
        <p:spPr>
          <a:xfrm>
            <a:off x="3530302" y="3694362"/>
            <a:ext cx="769763" cy="369332"/>
          </a:xfrm>
          <a:prstGeom prst="rect">
            <a:avLst/>
          </a:prstGeom>
          <a:noFill/>
        </p:spPr>
        <p:txBody>
          <a:bodyPr wrap="none" rtlCol="0">
            <a:spAutoFit/>
          </a:bodyPr>
          <a:lstStyle/>
          <a:p>
            <a:r>
              <a:rPr lang="en-US" dirty="0" smtClean="0"/>
              <a:t>24000</a:t>
            </a:r>
            <a:endParaRPr lang="en-US" dirty="0"/>
          </a:p>
        </p:txBody>
      </p:sp>
      <p:sp>
        <p:nvSpPr>
          <p:cNvPr id="18" name="TextBox 17"/>
          <p:cNvSpPr txBox="1"/>
          <p:nvPr/>
        </p:nvSpPr>
        <p:spPr>
          <a:xfrm>
            <a:off x="4430950" y="3694362"/>
            <a:ext cx="769763" cy="369332"/>
          </a:xfrm>
          <a:prstGeom prst="rect">
            <a:avLst/>
          </a:prstGeom>
          <a:noFill/>
        </p:spPr>
        <p:txBody>
          <a:bodyPr wrap="none" rtlCol="0">
            <a:spAutoFit/>
          </a:bodyPr>
          <a:lstStyle/>
          <a:p>
            <a:r>
              <a:rPr lang="en-US" dirty="0" smtClean="0"/>
              <a:t>26000</a:t>
            </a:r>
            <a:endParaRPr lang="en-US" dirty="0"/>
          </a:p>
        </p:txBody>
      </p:sp>
      <p:sp>
        <p:nvSpPr>
          <p:cNvPr id="19" name="TextBox 18"/>
          <p:cNvSpPr txBox="1"/>
          <p:nvPr/>
        </p:nvSpPr>
        <p:spPr>
          <a:xfrm>
            <a:off x="5317846" y="3694362"/>
            <a:ext cx="769763" cy="369332"/>
          </a:xfrm>
          <a:prstGeom prst="rect">
            <a:avLst/>
          </a:prstGeom>
          <a:noFill/>
        </p:spPr>
        <p:txBody>
          <a:bodyPr wrap="none" rtlCol="0">
            <a:spAutoFit/>
          </a:bodyPr>
          <a:lstStyle/>
          <a:p>
            <a:r>
              <a:rPr lang="en-US" dirty="0" smtClean="0"/>
              <a:t>28000</a:t>
            </a:r>
            <a:endParaRPr lang="en-US" dirty="0"/>
          </a:p>
        </p:txBody>
      </p:sp>
      <p:sp>
        <p:nvSpPr>
          <p:cNvPr id="20" name="TextBox 19"/>
          <p:cNvSpPr txBox="1"/>
          <p:nvPr/>
        </p:nvSpPr>
        <p:spPr>
          <a:xfrm>
            <a:off x="6223282" y="3694362"/>
            <a:ext cx="769763" cy="369332"/>
          </a:xfrm>
          <a:prstGeom prst="rect">
            <a:avLst/>
          </a:prstGeom>
          <a:noFill/>
        </p:spPr>
        <p:txBody>
          <a:bodyPr wrap="none" rtlCol="0">
            <a:spAutoFit/>
          </a:bodyPr>
          <a:lstStyle/>
          <a:p>
            <a:r>
              <a:rPr lang="en-US" dirty="0" smtClean="0"/>
              <a:t>30000</a:t>
            </a:r>
            <a:endParaRPr lang="en-US" dirty="0"/>
          </a:p>
        </p:txBody>
      </p:sp>
      <p:sp>
        <p:nvSpPr>
          <p:cNvPr id="21" name="TextBox 20"/>
          <p:cNvSpPr txBox="1"/>
          <p:nvPr/>
        </p:nvSpPr>
        <p:spPr>
          <a:xfrm>
            <a:off x="7123930" y="3694362"/>
            <a:ext cx="769763" cy="369332"/>
          </a:xfrm>
          <a:prstGeom prst="rect">
            <a:avLst/>
          </a:prstGeom>
          <a:noFill/>
        </p:spPr>
        <p:txBody>
          <a:bodyPr wrap="none" rtlCol="0">
            <a:spAutoFit/>
          </a:bodyPr>
          <a:lstStyle/>
          <a:p>
            <a:r>
              <a:rPr lang="en-US" dirty="0" smtClean="0"/>
              <a:t>32000</a:t>
            </a:r>
            <a:endParaRPr lang="en-US" dirty="0"/>
          </a:p>
        </p:txBody>
      </p:sp>
      <p:sp>
        <p:nvSpPr>
          <p:cNvPr id="22" name="TextBox 21"/>
          <p:cNvSpPr txBox="1"/>
          <p:nvPr/>
        </p:nvSpPr>
        <p:spPr>
          <a:xfrm>
            <a:off x="8024578" y="3694362"/>
            <a:ext cx="769763" cy="369332"/>
          </a:xfrm>
          <a:prstGeom prst="rect">
            <a:avLst/>
          </a:prstGeom>
          <a:noFill/>
        </p:spPr>
        <p:txBody>
          <a:bodyPr wrap="none" rtlCol="0">
            <a:spAutoFit/>
          </a:bodyPr>
          <a:lstStyle/>
          <a:p>
            <a:r>
              <a:rPr lang="en-US" dirty="0" smtClean="0"/>
              <a:t>34000</a:t>
            </a:r>
            <a:endParaRPr lang="en-US" dirty="0"/>
          </a:p>
        </p:txBody>
      </p:sp>
      <p:sp>
        <p:nvSpPr>
          <p:cNvPr id="23" name="TextBox 22"/>
          <p:cNvSpPr txBox="1"/>
          <p:nvPr/>
        </p:nvSpPr>
        <p:spPr>
          <a:xfrm>
            <a:off x="8925226" y="3694362"/>
            <a:ext cx="769763" cy="369332"/>
          </a:xfrm>
          <a:prstGeom prst="rect">
            <a:avLst/>
          </a:prstGeom>
          <a:noFill/>
        </p:spPr>
        <p:txBody>
          <a:bodyPr wrap="none" rtlCol="0">
            <a:spAutoFit/>
          </a:bodyPr>
          <a:lstStyle/>
          <a:p>
            <a:r>
              <a:rPr lang="en-US" dirty="0" smtClean="0"/>
              <a:t>36000</a:t>
            </a:r>
            <a:endParaRPr lang="en-US" dirty="0"/>
          </a:p>
        </p:txBody>
      </p:sp>
      <p:cxnSp>
        <p:nvCxnSpPr>
          <p:cNvPr id="24" name="Straight Connector 23"/>
          <p:cNvCxnSpPr/>
          <p:nvPr/>
        </p:nvCxnSpPr>
        <p:spPr>
          <a:xfrm flipV="1">
            <a:off x="2295538" y="4251064"/>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9" idx="0"/>
          </p:cNvCxnSpPr>
          <p:nvPr/>
        </p:nvCxnSpPr>
        <p:spPr>
          <a:xfrm flipH="1">
            <a:off x="3009748" y="352850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14436" y="412217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926492" y="351002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931180" y="410369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838690" y="352381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843378" y="411748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725349" y="349154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730037" y="408521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611639" y="349154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616327" y="408521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509332" y="3486524"/>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514020" y="408018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407025" y="347785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411713" y="407152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289816" y="3496236"/>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94504" y="408989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09748" y="3347140"/>
            <a:ext cx="4499584" cy="1101291"/>
          </a:xfrm>
          <a:prstGeom prst="rect">
            <a:avLst/>
          </a:prstGeom>
          <a:solidFill>
            <a:srgbClr val="00B0F0">
              <a:alpha val="18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183341" y="4730491"/>
            <a:ext cx="3778342" cy="523220"/>
          </a:xfrm>
          <a:prstGeom prst="rect">
            <a:avLst/>
          </a:prstGeom>
          <a:noFill/>
        </p:spPr>
        <p:txBody>
          <a:bodyPr wrap="none" rtlCol="0">
            <a:spAutoFit/>
          </a:bodyPr>
          <a:lstStyle/>
          <a:p>
            <a:r>
              <a:rPr lang="en-US" sz="2800" b="1" dirty="0" smtClean="0"/>
              <a:t>After acknowledgement</a:t>
            </a:r>
            <a:endParaRPr lang="en-US" sz="2800" b="1" dirty="0"/>
          </a:p>
        </p:txBody>
      </p:sp>
      <p:cxnSp>
        <p:nvCxnSpPr>
          <p:cNvPr id="42" name="Straight Connector 41"/>
          <p:cNvCxnSpPr/>
          <p:nvPr/>
        </p:nvCxnSpPr>
        <p:spPr>
          <a:xfrm flipV="1">
            <a:off x="2295538" y="5563828"/>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624866" y="5761954"/>
            <a:ext cx="769763" cy="369332"/>
          </a:xfrm>
          <a:prstGeom prst="rect">
            <a:avLst/>
          </a:prstGeom>
          <a:noFill/>
        </p:spPr>
        <p:txBody>
          <a:bodyPr wrap="none" rtlCol="0">
            <a:spAutoFit/>
          </a:bodyPr>
          <a:lstStyle/>
          <a:p>
            <a:r>
              <a:rPr lang="en-US" dirty="0" smtClean="0"/>
              <a:t>22000</a:t>
            </a:r>
            <a:endParaRPr lang="en-US" dirty="0"/>
          </a:p>
        </p:txBody>
      </p:sp>
      <p:sp>
        <p:nvSpPr>
          <p:cNvPr id="44" name="TextBox 43"/>
          <p:cNvSpPr txBox="1"/>
          <p:nvPr/>
        </p:nvSpPr>
        <p:spPr>
          <a:xfrm>
            <a:off x="3530302" y="5761954"/>
            <a:ext cx="769763" cy="369332"/>
          </a:xfrm>
          <a:prstGeom prst="rect">
            <a:avLst/>
          </a:prstGeom>
          <a:noFill/>
        </p:spPr>
        <p:txBody>
          <a:bodyPr wrap="none" rtlCol="0">
            <a:spAutoFit/>
          </a:bodyPr>
          <a:lstStyle/>
          <a:p>
            <a:r>
              <a:rPr lang="en-US" dirty="0" smtClean="0"/>
              <a:t>24000</a:t>
            </a:r>
            <a:endParaRPr lang="en-US" dirty="0"/>
          </a:p>
        </p:txBody>
      </p:sp>
      <p:sp>
        <p:nvSpPr>
          <p:cNvPr id="45" name="TextBox 44"/>
          <p:cNvSpPr txBox="1"/>
          <p:nvPr/>
        </p:nvSpPr>
        <p:spPr>
          <a:xfrm>
            <a:off x="4430950" y="5761954"/>
            <a:ext cx="769763" cy="369332"/>
          </a:xfrm>
          <a:prstGeom prst="rect">
            <a:avLst/>
          </a:prstGeom>
          <a:noFill/>
        </p:spPr>
        <p:txBody>
          <a:bodyPr wrap="none" rtlCol="0">
            <a:spAutoFit/>
          </a:bodyPr>
          <a:lstStyle/>
          <a:p>
            <a:r>
              <a:rPr lang="en-US" dirty="0" smtClean="0"/>
              <a:t>26000</a:t>
            </a:r>
            <a:endParaRPr lang="en-US" dirty="0"/>
          </a:p>
        </p:txBody>
      </p:sp>
      <p:sp>
        <p:nvSpPr>
          <p:cNvPr id="46" name="TextBox 45"/>
          <p:cNvSpPr txBox="1"/>
          <p:nvPr/>
        </p:nvSpPr>
        <p:spPr>
          <a:xfrm>
            <a:off x="5317846" y="5761954"/>
            <a:ext cx="769763" cy="369332"/>
          </a:xfrm>
          <a:prstGeom prst="rect">
            <a:avLst/>
          </a:prstGeom>
          <a:noFill/>
        </p:spPr>
        <p:txBody>
          <a:bodyPr wrap="none" rtlCol="0">
            <a:spAutoFit/>
          </a:bodyPr>
          <a:lstStyle/>
          <a:p>
            <a:r>
              <a:rPr lang="en-US" dirty="0" smtClean="0"/>
              <a:t>28000</a:t>
            </a:r>
            <a:endParaRPr lang="en-US" dirty="0"/>
          </a:p>
        </p:txBody>
      </p:sp>
      <p:sp>
        <p:nvSpPr>
          <p:cNvPr id="47" name="TextBox 46"/>
          <p:cNvSpPr txBox="1"/>
          <p:nvPr/>
        </p:nvSpPr>
        <p:spPr>
          <a:xfrm>
            <a:off x="6223282" y="5761954"/>
            <a:ext cx="769763" cy="369332"/>
          </a:xfrm>
          <a:prstGeom prst="rect">
            <a:avLst/>
          </a:prstGeom>
          <a:noFill/>
        </p:spPr>
        <p:txBody>
          <a:bodyPr wrap="none" rtlCol="0">
            <a:spAutoFit/>
          </a:bodyPr>
          <a:lstStyle/>
          <a:p>
            <a:r>
              <a:rPr lang="en-US" dirty="0" smtClean="0"/>
              <a:t>30000</a:t>
            </a:r>
            <a:endParaRPr lang="en-US" dirty="0"/>
          </a:p>
        </p:txBody>
      </p:sp>
      <p:sp>
        <p:nvSpPr>
          <p:cNvPr id="48" name="TextBox 47"/>
          <p:cNvSpPr txBox="1"/>
          <p:nvPr/>
        </p:nvSpPr>
        <p:spPr>
          <a:xfrm>
            <a:off x="7123930" y="5761954"/>
            <a:ext cx="769763" cy="369332"/>
          </a:xfrm>
          <a:prstGeom prst="rect">
            <a:avLst/>
          </a:prstGeom>
          <a:noFill/>
        </p:spPr>
        <p:txBody>
          <a:bodyPr wrap="none" rtlCol="0">
            <a:spAutoFit/>
          </a:bodyPr>
          <a:lstStyle/>
          <a:p>
            <a:r>
              <a:rPr lang="en-US" dirty="0" smtClean="0"/>
              <a:t>32000</a:t>
            </a:r>
            <a:endParaRPr lang="en-US" dirty="0"/>
          </a:p>
        </p:txBody>
      </p:sp>
      <p:sp>
        <p:nvSpPr>
          <p:cNvPr id="49" name="TextBox 48"/>
          <p:cNvSpPr txBox="1"/>
          <p:nvPr/>
        </p:nvSpPr>
        <p:spPr>
          <a:xfrm>
            <a:off x="8024578" y="5761954"/>
            <a:ext cx="769763" cy="369332"/>
          </a:xfrm>
          <a:prstGeom prst="rect">
            <a:avLst/>
          </a:prstGeom>
          <a:noFill/>
        </p:spPr>
        <p:txBody>
          <a:bodyPr wrap="none" rtlCol="0">
            <a:spAutoFit/>
          </a:bodyPr>
          <a:lstStyle/>
          <a:p>
            <a:r>
              <a:rPr lang="en-US" dirty="0" smtClean="0"/>
              <a:t>34000</a:t>
            </a:r>
            <a:endParaRPr lang="en-US" dirty="0"/>
          </a:p>
        </p:txBody>
      </p:sp>
      <p:sp>
        <p:nvSpPr>
          <p:cNvPr id="50" name="TextBox 49"/>
          <p:cNvSpPr txBox="1"/>
          <p:nvPr/>
        </p:nvSpPr>
        <p:spPr>
          <a:xfrm>
            <a:off x="8925226" y="5761954"/>
            <a:ext cx="769763" cy="369332"/>
          </a:xfrm>
          <a:prstGeom prst="rect">
            <a:avLst/>
          </a:prstGeom>
          <a:noFill/>
        </p:spPr>
        <p:txBody>
          <a:bodyPr wrap="none" rtlCol="0">
            <a:spAutoFit/>
          </a:bodyPr>
          <a:lstStyle/>
          <a:p>
            <a:r>
              <a:rPr lang="en-US" dirty="0" smtClean="0"/>
              <a:t>36000</a:t>
            </a:r>
            <a:endParaRPr lang="en-US" dirty="0"/>
          </a:p>
        </p:txBody>
      </p:sp>
      <p:cxnSp>
        <p:nvCxnSpPr>
          <p:cNvPr id="51" name="Straight Connector 50"/>
          <p:cNvCxnSpPr/>
          <p:nvPr/>
        </p:nvCxnSpPr>
        <p:spPr>
          <a:xfrm flipV="1">
            <a:off x="2295538" y="6318656"/>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9" idx="0"/>
          </p:cNvCxnSpPr>
          <p:nvPr/>
        </p:nvCxnSpPr>
        <p:spPr>
          <a:xfrm flipH="1">
            <a:off x="3009748" y="559610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014436" y="6189763"/>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926492" y="557762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931180" y="6171283"/>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838690" y="559141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43378" y="6185074"/>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725349" y="555913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730037" y="615280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611639" y="555913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616327" y="615280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509332" y="5554116"/>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514020" y="614777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8407025" y="554545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8411713" y="6139114"/>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9289816" y="556382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9294504" y="615749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009746" y="5414732"/>
            <a:ext cx="4499584" cy="1101291"/>
          </a:xfrm>
          <a:prstGeom prst="rect">
            <a:avLst/>
          </a:prstGeom>
          <a:solidFill>
            <a:srgbClr val="00B0F0">
              <a:alpha val="18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7279 0.00186 " pathEditMode="relative" ptsTypes="AA">
                                      <p:cBhvr>
                                        <p:cTn id="6" dur="2000" fill="hold"/>
                                        <p:tgtEl>
                                          <p:spTgt spid="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1891" y="2315247"/>
            <a:ext cx="10176734" cy="204362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t>Q4</a:t>
            </a:r>
            <a:r>
              <a:rPr lang="en-US" altLang="zh-CN" sz="3200" dirty="0" smtClean="0"/>
              <a:t>: </a:t>
            </a:r>
            <a:r>
              <a:rPr lang="en-US" sz="3200" dirty="0" smtClean="0"/>
              <a:t>TCP waits until it has received three duplicate ACKs before performing a fast retransmit. Why do you think the TCP designers chose not to perform a fast retransmit after the first duplicate ACK for a segment is received?</a:t>
            </a:r>
            <a:endParaRPr lang="en-US" sz="3200" b="1" dirty="0"/>
          </a:p>
        </p:txBody>
      </p:sp>
    </p:spTree>
    <p:extLst>
      <p:ext uri="{BB962C8B-B14F-4D97-AF65-F5344CB8AC3E}">
        <p14:creationId xmlns:p14="http://schemas.microsoft.com/office/powerpoint/2010/main" val="1426332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2230583" y="0"/>
            <a:ext cx="7500360" cy="4879022"/>
          </a:xfrm>
          <a:prstGeom prst="rect">
            <a:avLst/>
          </a:prstGeom>
        </p:spPr>
      </p:pic>
      <p:sp>
        <p:nvSpPr>
          <p:cNvPr id="29" name="Rectangle 28"/>
          <p:cNvSpPr/>
          <p:nvPr/>
        </p:nvSpPr>
        <p:spPr>
          <a:xfrm>
            <a:off x="725086" y="4879022"/>
            <a:ext cx="10511354" cy="13117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a:t>
            </a:r>
            <a:r>
              <a:rPr lang="en-US" altLang="zh-CN" sz="3200" b="1" dirty="0" smtClean="0"/>
              <a:t>5</a:t>
            </a:r>
            <a:r>
              <a:rPr lang="en-US" sz="3200" b="1" dirty="0" smtClean="0"/>
              <a:t>: </a:t>
            </a:r>
            <a:r>
              <a:rPr lang="en-US" sz="3200" dirty="0" smtClean="0"/>
              <a:t>Identify the interval of time when TCP slow start is operating.</a:t>
            </a:r>
            <a:endParaRPr lang="en-US" sz="3200" b="1" dirty="0"/>
          </a:p>
        </p:txBody>
      </p:sp>
    </p:spTree>
    <p:extLst>
      <p:ext uri="{BB962C8B-B14F-4D97-AF65-F5344CB8AC3E}">
        <p14:creationId xmlns:p14="http://schemas.microsoft.com/office/powerpoint/2010/main" val="1055005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25086" y="4879022"/>
            <a:ext cx="10511354" cy="13117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a:t>
            </a:r>
            <a:r>
              <a:rPr lang="en-US" altLang="zh-CN" sz="3200" b="1" dirty="0"/>
              <a:t>6</a:t>
            </a:r>
            <a:r>
              <a:rPr lang="en-US" sz="3200" b="1" dirty="0" smtClean="0"/>
              <a:t>: </a:t>
            </a:r>
            <a:r>
              <a:rPr lang="en-US" sz="3200" dirty="0" smtClean="0"/>
              <a:t>Identify the interval of time when TCP congestion avoidance is operation</a:t>
            </a:r>
            <a:r>
              <a:rPr lang="en-US" sz="3200" dirty="0"/>
              <a:t>.</a:t>
            </a:r>
            <a:endParaRPr lang="en-US" sz="3200" b="1" dirty="0"/>
          </a:p>
        </p:txBody>
      </p:sp>
      <p:pic>
        <p:nvPicPr>
          <p:cNvPr id="4" name="Picture 3"/>
          <p:cNvPicPr>
            <a:picLocks noChangeAspect="1"/>
          </p:cNvPicPr>
          <p:nvPr/>
        </p:nvPicPr>
        <p:blipFill>
          <a:blip r:embed="rId3"/>
          <a:stretch>
            <a:fillRect/>
          </a:stretch>
        </p:blipFill>
        <p:spPr>
          <a:xfrm>
            <a:off x="2230583" y="0"/>
            <a:ext cx="7500360" cy="4879022"/>
          </a:xfrm>
          <a:prstGeom prst="rect">
            <a:avLst/>
          </a:prstGeom>
        </p:spPr>
      </p:pic>
    </p:spTree>
    <p:extLst>
      <p:ext uri="{BB962C8B-B14F-4D97-AF65-F5344CB8AC3E}">
        <p14:creationId xmlns:p14="http://schemas.microsoft.com/office/powerpoint/2010/main" val="52034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25086" y="4879022"/>
            <a:ext cx="10511354" cy="13117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Q7: </a:t>
            </a:r>
            <a:r>
              <a:rPr lang="en-US" sz="3200" dirty="0" smtClean="0"/>
              <a:t>After the 16th transmission round, is segment loss detected by a triple duplicate ACK or by a timeout?</a:t>
            </a:r>
            <a:endParaRPr lang="en-US" sz="3200" b="1" dirty="0"/>
          </a:p>
        </p:txBody>
      </p:sp>
      <p:pic>
        <p:nvPicPr>
          <p:cNvPr id="4" name="Picture 3"/>
          <p:cNvPicPr>
            <a:picLocks noChangeAspect="1"/>
          </p:cNvPicPr>
          <p:nvPr/>
        </p:nvPicPr>
        <p:blipFill>
          <a:blip r:embed="rId3"/>
          <a:stretch>
            <a:fillRect/>
          </a:stretch>
        </p:blipFill>
        <p:spPr>
          <a:xfrm>
            <a:off x="2230583" y="0"/>
            <a:ext cx="7500360" cy="4879022"/>
          </a:xfrm>
          <a:prstGeom prst="rect">
            <a:avLst/>
          </a:prstGeom>
        </p:spPr>
      </p:pic>
    </p:spTree>
    <p:extLst>
      <p:ext uri="{BB962C8B-B14F-4D97-AF65-F5344CB8AC3E}">
        <p14:creationId xmlns:p14="http://schemas.microsoft.com/office/powerpoint/2010/main" val="1018734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25086" y="4879022"/>
            <a:ext cx="10511354" cy="13117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Q8: </a:t>
            </a:r>
            <a:r>
              <a:rPr lang="en-US" sz="3200" dirty="0" smtClean="0"/>
              <a:t>After the 22nd transmission round, is segment loss detected by a triple duplicate ACK or by a timeout?</a:t>
            </a:r>
            <a:endParaRPr lang="en-US" sz="3200" b="1" dirty="0"/>
          </a:p>
        </p:txBody>
      </p:sp>
      <p:pic>
        <p:nvPicPr>
          <p:cNvPr id="4" name="Picture 3"/>
          <p:cNvPicPr>
            <a:picLocks noChangeAspect="1"/>
          </p:cNvPicPr>
          <p:nvPr/>
        </p:nvPicPr>
        <p:blipFill>
          <a:blip r:embed="rId3"/>
          <a:stretch>
            <a:fillRect/>
          </a:stretch>
        </p:blipFill>
        <p:spPr>
          <a:xfrm>
            <a:off x="2230583" y="0"/>
            <a:ext cx="7500360" cy="4879022"/>
          </a:xfrm>
          <a:prstGeom prst="rect">
            <a:avLst/>
          </a:prstGeom>
        </p:spPr>
      </p:pic>
    </p:spTree>
    <p:extLst>
      <p:ext uri="{BB962C8B-B14F-4D97-AF65-F5344CB8AC3E}">
        <p14:creationId xmlns:p14="http://schemas.microsoft.com/office/powerpoint/2010/main" val="1445656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25086" y="4879022"/>
            <a:ext cx="10511354" cy="13117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a:t>
            </a:r>
            <a:r>
              <a:rPr lang="en-US" sz="3200" b="1" dirty="0"/>
              <a:t>9</a:t>
            </a:r>
            <a:r>
              <a:rPr lang="en-US" sz="3200" b="1" dirty="0" smtClean="0"/>
              <a:t>: </a:t>
            </a:r>
            <a:r>
              <a:rPr lang="en-US" sz="3200" dirty="0" smtClean="0"/>
              <a:t>What is the initial value of </a:t>
            </a:r>
            <a:r>
              <a:rPr lang="en-US" sz="3200" dirty="0" err="1" smtClean="0"/>
              <a:t>ssthresh</a:t>
            </a:r>
            <a:r>
              <a:rPr lang="en-US" sz="3200" dirty="0" smtClean="0"/>
              <a:t> at the first transmission round?</a:t>
            </a:r>
            <a:endParaRPr lang="en-US" sz="3200" b="1" dirty="0"/>
          </a:p>
        </p:txBody>
      </p:sp>
      <p:pic>
        <p:nvPicPr>
          <p:cNvPr id="4" name="Picture 3"/>
          <p:cNvPicPr>
            <a:picLocks noChangeAspect="1"/>
          </p:cNvPicPr>
          <p:nvPr/>
        </p:nvPicPr>
        <p:blipFill>
          <a:blip r:embed="rId3"/>
          <a:stretch>
            <a:fillRect/>
          </a:stretch>
        </p:blipFill>
        <p:spPr>
          <a:xfrm>
            <a:off x="2230583" y="0"/>
            <a:ext cx="7500360" cy="4879022"/>
          </a:xfrm>
          <a:prstGeom prst="rect">
            <a:avLst/>
          </a:prstGeom>
        </p:spPr>
      </p:pic>
    </p:spTree>
    <p:extLst>
      <p:ext uri="{BB962C8B-B14F-4D97-AF65-F5344CB8AC3E}">
        <p14:creationId xmlns:p14="http://schemas.microsoft.com/office/powerpoint/2010/main" val="1609429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25086" y="4879022"/>
            <a:ext cx="10511354" cy="13117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Q10: </a:t>
            </a:r>
            <a:r>
              <a:rPr lang="en-US" sz="3200" dirty="0" smtClean="0"/>
              <a:t>What is the value of </a:t>
            </a:r>
            <a:r>
              <a:rPr lang="en-US" sz="3200" dirty="0" err="1" smtClean="0"/>
              <a:t>ssthresh</a:t>
            </a:r>
            <a:r>
              <a:rPr lang="en-US" sz="3200" dirty="0" smtClean="0"/>
              <a:t> at the 18th transmission round?</a:t>
            </a:r>
            <a:endParaRPr lang="en-US" sz="3200" b="1" dirty="0"/>
          </a:p>
        </p:txBody>
      </p:sp>
      <p:pic>
        <p:nvPicPr>
          <p:cNvPr id="4" name="Picture 3"/>
          <p:cNvPicPr>
            <a:picLocks noChangeAspect="1"/>
          </p:cNvPicPr>
          <p:nvPr/>
        </p:nvPicPr>
        <p:blipFill>
          <a:blip r:embed="rId3"/>
          <a:stretch>
            <a:fillRect/>
          </a:stretch>
        </p:blipFill>
        <p:spPr>
          <a:xfrm>
            <a:off x="2230583" y="0"/>
            <a:ext cx="7500360" cy="4879022"/>
          </a:xfrm>
          <a:prstGeom prst="rect">
            <a:avLst/>
          </a:prstGeom>
        </p:spPr>
      </p:pic>
    </p:spTree>
    <p:extLst>
      <p:ext uri="{BB962C8B-B14F-4D97-AF65-F5344CB8AC3E}">
        <p14:creationId xmlns:p14="http://schemas.microsoft.com/office/powerpoint/2010/main" val="78540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25086" y="4879022"/>
            <a:ext cx="10511354" cy="13117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Q11: </a:t>
            </a:r>
            <a:r>
              <a:rPr lang="en-US" sz="3200" dirty="0" smtClean="0"/>
              <a:t>What is the value of </a:t>
            </a:r>
            <a:r>
              <a:rPr lang="en-US" sz="3200" dirty="0" err="1" smtClean="0"/>
              <a:t>ssthresh</a:t>
            </a:r>
            <a:r>
              <a:rPr lang="en-US" sz="3200" dirty="0" smtClean="0"/>
              <a:t> at the 24th transmission round?</a:t>
            </a:r>
            <a:endParaRPr lang="en-US" sz="3200" b="1" dirty="0"/>
          </a:p>
        </p:txBody>
      </p:sp>
      <p:pic>
        <p:nvPicPr>
          <p:cNvPr id="4" name="Picture 3"/>
          <p:cNvPicPr>
            <a:picLocks noChangeAspect="1"/>
          </p:cNvPicPr>
          <p:nvPr/>
        </p:nvPicPr>
        <p:blipFill>
          <a:blip r:embed="rId3"/>
          <a:stretch>
            <a:fillRect/>
          </a:stretch>
        </p:blipFill>
        <p:spPr>
          <a:xfrm>
            <a:off x="2230583" y="0"/>
            <a:ext cx="7500360" cy="4879022"/>
          </a:xfrm>
          <a:prstGeom prst="rect">
            <a:avLst/>
          </a:prstGeom>
        </p:spPr>
      </p:pic>
    </p:spTree>
    <p:extLst>
      <p:ext uri="{BB962C8B-B14F-4D97-AF65-F5344CB8AC3E}">
        <p14:creationId xmlns:p14="http://schemas.microsoft.com/office/powerpoint/2010/main" val="665538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25086" y="4879022"/>
            <a:ext cx="10511354" cy="13117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Q12: </a:t>
            </a:r>
            <a:r>
              <a:rPr lang="en-US" sz="3200" dirty="0" smtClean="0"/>
              <a:t>During what transmission round is the 70th segment sent?</a:t>
            </a:r>
            <a:endParaRPr lang="en-US" sz="3200" b="1" dirty="0"/>
          </a:p>
        </p:txBody>
      </p:sp>
      <p:pic>
        <p:nvPicPr>
          <p:cNvPr id="4" name="Picture 3"/>
          <p:cNvPicPr>
            <a:picLocks noChangeAspect="1"/>
          </p:cNvPicPr>
          <p:nvPr/>
        </p:nvPicPr>
        <p:blipFill>
          <a:blip r:embed="rId3"/>
          <a:stretch>
            <a:fillRect/>
          </a:stretch>
        </p:blipFill>
        <p:spPr>
          <a:xfrm>
            <a:off x="2230583" y="0"/>
            <a:ext cx="7500360" cy="4879022"/>
          </a:xfrm>
          <a:prstGeom prst="rect">
            <a:avLst/>
          </a:prstGeom>
        </p:spPr>
      </p:pic>
    </p:spTree>
    <p:extLst>
      <p:ext uri="{BB962C8B-B14F-4D97-AF65-F5344CB8AC3E}">
        <p14:creationId xmlns:p14="http://schemas.microsoft.com/office/powerpoint/2010/main" val="2082188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538426"/>
            <a:ext cx="10176734" cy="10441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Q1: </a:t>
            </a:r>
            <a:r>
              <a:rPr lang="en-US" sz="3200" dirty="0" smtClean="0"/>
              <a:t>The size of the </a:t>
            </a:r>
            <a:r>
              <a:rPr lang="en-US" sz="3200" b="1" dirty="0" smtClean="0"/>
              <a:t>TCP </a:t>
            </a:r>
            <a:r>
              <a:rPr lang="en-US" sz="3200" b="1" dirty="0" smtClean="0">
                <a:latin typeface="Tw Cen MT" charset="0"/>
                <a:ea typeface="Tw Cen MT" charset="0"/>
                <a:cs typeface="Tw Cen MT" charset="0"/>
              </a:rPr>
              <a:t>Receive window </a:t>
            </a:r>
            <a:r>
              <a:rPr lang="en-US" sz="3200" dirty="0" smtClean="0"/>
              <a:t>never changes throughout the duration of the connection?</a:t>
            </a:r>
            <a:endParaRPr lang="en-US" sz="3200" b="1" dirty="0"/>
          </a:p>
        </p:txBody>
      </p:sp>
      <p:sp>
        <p:nvSpPr>
          <p:cNvPr id="6" name="Title 5"/>
          <p:cNvSpPr>
            <a:spLocks noGrp="1"/>
          </p:cNvSpPr>
          <p:nvPr>
            <p:ph type="title"/>
          </p:nvPr>
        </p:nvSpPr>
        <p:spPr/>
        <p:txBody>
          <a:bodyPr/>
          <a:lstStyle/>
          <a:p>
            <a:r>
              <a:rPr lang="en-US" dirty="0" smtClean="0"/>
              <a:t>TCP </a:t>
            </a:r>
            <a:r>
              <a:rPr lang="en-US" altLang="zh-CN" dirty="0" smtClean="0"/>
              <a:t>Basics</a:t>
            </a:r>
            <a:endParaRPr lang="en-US" dirty="0"/>
          </a:p>
        </p:txBody>
      </p:sp>
      <p:sp>
        <p:nvSpPr>
          <p:cNvPr id="7" name="TextBox 6"/>
          <p:cNvSpPr txBox="1"/>
          <p:nvPr/>
        </p:nvSpPr>
        <p:spPr>
          <a:xfrm>
            <a:off x="-2959768" y="39222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8763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538426"/>
            <a:ext cx="10176734" cy="10441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Q1: </a:t>
            </a:r>
            <a:r>
              <a:rPr lang="en-US" sz="3200" dirty="0" smtClean="0"/>
              <a:t>The size of the </a:t>
            </a:r>
            <a:r>
              <a:rPr lang="en-US" sz="3200" b="1" dirty="0" smtClean="0"/>
              <a:t>TCP </a:t>
            </a:r>
            <a:r>
              <a:rPr lang="en-US" sz="3200" b="1" dirty="0" smtClean="0">
                <a:latin typeface="Tw Cen MT" charset="0"/>
                <a:ea typeface="Tw Cen MT" charset="0"/>
                <a:cs typeface="Tw Cen MT" charset="0"/>
              </a:rPr>
              <a:t>Receive window </a:t>
            </a:r>
            <a:r>
              <a:rPr lang="en-US" sz="3200" dirty="0" smtClean="0"/>
              <a:t>never changes throughout the duration of the connection?</a:t>
            </a:r>
            <a:endParaRPr lang="en-US" sz="3200" b="1" dirty="0"/>
          </a:p>
        </p:txBody>
      </p:sp>
      <p:sp>
        <p:nvSpPr>
          <p:cNvPr id="6" name="Title 5"/>
          <p:cNvSpPr>
            <a:spLocks noGrp="1"/>
          </p:cNvSpPr>
          <p:nvPr>
            <p:ph type="title"/>
          </p:nvPr>
        </p:nvSpPr>
        <p:spPr/>
        <p:txBody>
          <a:bodyPr/>
          <a:lstStyle/>
          <a:p>
            <a:r>
              <a:rPr lang="en-US" smtClean="0"/>
              <a:t>TCP </a:t>
            </a:r>
            <a:r>
              <a:rPr lang="en-US" altLang="zh-CN" smtClean="0"/>
              <a:t>Basics</a:t>
            </a:r>
            <a:endParaRPr lang="en-US" dirty="0"/>
          </a:p>
        </p:txBody>
      </p:sp>
      <p:sp>
        <p:nvSpPr>
          <p:cNvPr id="7" name="TextBox 6"/>
          <p:cNvSpPr txBox="1"/>
          <p:nvPr/>
        </p:nvSpPr>
        <p:spPr>
          <a:xfrm>
            <a:off x="-2959768" y="3922295"/>
            <a:ext cx="184731"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3742489" y="2917786"/>
            <a:ext cx="3668963" cy="2747682"/>
          </a:xfrm>
          <a:prstGeom prst="rect">
            <a:avLst/>
          </a:prstGeom>
        </p:spPr>
      </p:pic>
    </p:spTree>
    <p:extLst>
      <p:ext uri="{BB962C8B-B14F-4D97-AF65-F5344CB8AC3E}">
        <p14:creationId xmlns:p14="http://schemas.microsoft.com/office/powerpoint/2010/main" val="194836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538426"/>
            <a:ext cx="10176734" cy="199885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Q2: </a:t>
            </a:r>
            <a:r>
              <a:rPr lang="en-US" sz="3200" dirty="0" smtClean="0"/>
              <a:t>Suppose host A is sending a large file to host B over a TCP connection. The number of unacknowledged bytes that A sends cannot exceed the size of the advertised receiver buffer.</a:t>
            </a:r>
            <a:endParaRPr lang="en-US" sz="3200" b="1" dirty="0"/>
          </a:p>
        </p:txBody>
      </p:sp>
      <p:sp>
        <p:nvSpPr>
          <p:cNvPr id="6" name="Title 5"/>
          <p:cNvSpPr>
            <a:spLocks noGrp="1"/>
          </p:cNvSpPr>
          <p:nvPr>
            <p:ph type="title"/>
          </p:nvPr>
        </p:nvSpPr>
        <p:spPr/>
        <p:txBody>
          <a:bodyPr/>
          <a:lstStyle/>
          <a:p>
            <a:r>
              <a:rPr lang="en-US" dirty="0" smtClean="0"/>
              <a:t>TCP Basis</a:t>
            </a:r>
            <a:endParaRPr lang="en-US" dirty="0"/>
          </a:p>
        </p:txBody>
      </p:sp>
      <p:sp>
        <p:nvSpPr>
          <p:cNvPr id="7" name="TextBox 6"/>
          <p:cNvSpPr txBox="1"/>
          <p:nvPr/>
        </p:nvSpPr>
        <p:spPr>
          <a:xfrm>
            <a:off x="-2959768" y="39222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24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538426"/>
            <a:ext cx="10176734" cy="199885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Q2: </a:t>
            </a:r>
            <a:r>
              <a:rPr lang="en-US" sz="3200" dirty="0" smtClean="0"/>
              <a:t>Suppose host A is sending a large file to host B over a TCP connection. The number of unacknowledged bytes that A sends cannot exceed the size of the advertised receiver buffer.</a:t>
            </a:r>
            <a:endParaRPr lang="en-US" sz="3200" b="1" dirty="0"/>
          </a:p>
        </p:txBody>
      </p:sp>
      <p:sp>
        <p:nvSpPr>
          <p:cNvPr id="6" name="Title 5"/>
          <p:cNvSpPr>
            <a:spLocks noGrp="1"/>
          </p:cNvSpPr>
          <p:nvPr>
            <p:ph type="title"/>
          </p:nvPr>
        </p:nvSpPr>
        <p:spPr/>
        <p:txBody>
          <a:bodyPr/>
          <a:lstStyle/>
          <a:p>
            <a:r>
              <a:rPr lang="en-US" dirty="0" smtClean="0"/>
              <a:t>TCP Basis</a:t>
            </a:r>
            <a:endParaRPr lang="en-US" dirty="0"/>
          </a:p>
        </p:txBody>
      </p:sp>
      <p:sp>
        <p:nvSpPr>
          <p:cNvPr id="7" name="TextBox 6"/>
          <p:cNvSpPr txBox="1"/>
          <p:nvPr/>
        </p:nvSpPr>
        <p:spPr>
          <a:xfrm>
            <a:off x="-2959768" y="3922295"/>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4211052" y="3785616"/>
            <a:ext cx="3465095" cy="3072384"/>
          </a:xfrm>
          <a:prstGeom prst="rect">
            <a:avLst/>
          </a:prstGeom>
        </p:spPr>
      </p:pic>
    </p:spTree>
    <p:extLst>
      <p:ext uri="{BB962C8B-B14F-4D97-AF65-F5344CB8AC3E}">
        <p14:creationId xmlns:p14="http://schemas.microsoft.com/office/powerpoint/2010/main" val="1799447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Sender’s Window</a:t>
            </a:r>
            <a:endParaRPr lang="en-US" dirty="0"/>
          </a:p>
        </p:txBody>
      </p:sp>
      <p:sp>
        <p:nvSpPr>
          <p:cNvPr id="5" name="Rectangle 4"/>
          <p:cNvSpPr/>
          <p:nvPr/>
        </p:nvSpPr>
        <p:spPr>
          <a:xfrm>
            <a:off x="1081741" y="2131550"/>
            <a:ext cx="10176734" cy="26033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t>Q3</a:t>
            </a:r>
            <a:r>
              <a:rPr lang="en-US" altLang="zh-CN" sz="3200" dirty="0" smtClean="0"/>
              <a:t>: </a:t>
            </a:r>
            <a:r>
              <a:rPr lang="en-US" sz="3200" dirty="0" smtClean="0"/>
              <a:t>A TCP connection is using a </a:t>
            </a:r>
            <a:r>
              <a:rPr lang="en-US" sz="3200" b="1" dirty="0" smtClean="0"/>
              <a:t>window size of 10 000 bytes</a:t>
            </a:r>
            <a:r>
              <a:rPr lang="en-US" sz="3200" dirty="0" smtClean="0"/>
              <a:t>, and the previous acknowledgment number was </a:t>
            </a:r>
            <a:r>
              <a:rPr lang="en-US" sz="3200" b="1" dirty="0" smtClean="0"/>
              <a:t>22 001</a:t>
            </a:r>
            <a:r>
              <a:rPr lang="en-US" sz="3200" dirty="0" smtClean="0"/>
              <a:t>. It receives a segment with acknowledgment number </a:t>
            </a:r>
            <a:r>
              <a:rPr lang="en-US" sz="3200" b="1" dirty="0" smtClean="0"/>
              <a:t>24 001</a:t>
            </a:r>
            <a:r>
              <a:rPr lang="en-US" sz="3200" dirty="0" smtClean="0"/>
              <a:t>. Draw a diagram to </a:t>
            </a:r>
            <a:r>
              <a:rPr lang="en-US" sz="3200" b="1" dirty="0" smtClean="0"/>
              <a:t>show the situation of the window before and after.</a:t>
            </a:r>
            <a:endParaRPr lang="en-US" sz="3200" b="1" dirty="0"/>
          </a:p>
        </p:txBody>
      </p:sp>
    </p:spTree>
    <p:extLst>
      <p:ext uri="{BB962C8B-B14F-4D97-AF65-F5344CB8AC3E}">
        <p14:creationId xmlns:p14="http://schemas.microsoft.com/office/powerpoint/2010/main" val="179722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341" y="172122"/>
            <a:ext cx="10176734" cy="26033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t>Q3</a:t>
            </a:r>
            <a:r>
              <a:rPr lang="en-US" altLang="zh-CN" sz="3200" dirty="0" smtClean="0"/>
              <a:t>: </a:t>
            </a:r>
            <a:r>
              <a:rPr lang="en-US" sz="3200" dirty="0" smtClean="0"/>
              <a:t>A TCP connection is using a </a:t>
            </a:r>
            <a:r>
              <a:rPr lang="en-US" sz="3200" b="1" dirty="0" smtClean="0"/>
              <a:t>window size of 10 000 bytes</a:t>
            </a:r>
            <a:r>
              <a:rPr lang="en-US" sz="3200" dirty="0" smtClean="0"/>
              <a:t>, and the previous acknowledgment number was </a:t>
            </a:r>
            <a:r>
              <a:rPr lang="en-US" sz="3200" b="1" dirty="0" smtClean="0"/>
              <a:t>22 001</a:t>
            </a:r>
            <a:r>
              <a:rPr lang="en-US" sz="3200" dirty="0" smtClean="0"/>
              <a:t>. It receives a segment with acknowledgment number </a:t>
            </a:r>
            <a:r>
              <a:rPr lang="en-US" sz="3200" b="1" dirty="0" smtClean="0"/>
              <a:t>24 001</a:t>
            </a:r>
            <a:r>
              <a:rPr lang="en-US" sz="3200" dirty="0" smtClean="0"/>
              <a:t>. Draw a diagram to </a:t>
            </a:r>
            <a:r>
              <a:rPr lang="en-US" sz="3200" b="1" dirty="0" smtClean="0"/>
              <a:t>show the situation of the window before and after.</a:t>
            </a:r>
            <a:endParaRPr lang="en-US" sz="3200" b="1" dirty="0"/>
          </a:p>
        </p:txBody>
      </p:sp>
      <p:cxnSp>
        <p:nvCxnSpPr>
          <p:cNvPr id="5" name="Straight Connector 4"/>
          <p:cNvCxnSpPr/>
          <p:nvPr/>
        </p:nvCxnSpPr>
        <p:spPr>
          <a:xfrm flipV="1">
            <a:off x="2295538" y="3496236"/>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24866" y="3694362"/>
            <a:ext cx="769763" cy="369332"/>
          </a:xfrm>
          <a:prstGeom prst="rect">
            <a:avLst/>
          </a:prstGeom>
          <a:noFill/>
        </p:spPr>
        <p:txBody>
          <a:bodyPr wrap="none" rtlCol="0">
            <a:spAutoFit/>
          </a:bodyPr>
          <a:lstStyle/>
          <a:p>
            <a:r>
              <a:rPr lang="en-US" dirty="0" smtClean="0"/>
              <a:t>22000</a:t>
            </a:r>
            <a:endParaRPr lang="en-US" dirty="0"/>
          </a:p>
        </p:txBody>
      </p:sp>
      <p:sp>
        <p:nvSpPr>
          <p:cNvPr id="7" name="TextBox 6"/>
          <p:cNvSpPr txBox="1"/>
          <p:nvPr/>
        </p:nvSpPr>
        <p:spPr>
          <a:xfrm>
            <a:off x="3530302" y="3694362"/>
            <a:ext cx="769763" cy="369332"/>
          </a:xfrm>
          <a:prstGeom prst="rect">
            <a:avLst/>
          </a:prstGeom>
          <a:noFill/>
        </p:spPr>
        <p:txBody>
          <a:bodyPr wrap="none" rtlCol="0">
            <a:spAutoFit/>
          </a:bodyPr>
          <a:lstStyle/>
          <a:p>
            <a:r>
              <a:rPr lang="en-US" dirty="0" smtClean="0"/>
              <a:t>24000</a:t>
            </a:r>
            <a:endParaRPr lang="en-US" dirty="0"/>
          </a:p>
        </p:txBody>
      </p:sp>
      <p:sp>
        <p:nvSpPr>
          <p:cNvPr id="8" name="TextBox 7"/>
          <p:cNvSpPr txBox="1"/>
          <p:nvPr/>
        </p:nvSpPr>
        <p:spPr>
          <a:xfrm>
            <a:off x="4430950" y="3694362"/>
            <a:ext cx="769763" cy="369332"/>
          </a:xfrm>
          <a:prstGeom prst="rect">
            <a:avLst/>
          </a:prstGeom>
          <a:noFill/>
        </p:spPr>
        <p:txBody>
          <a:bodyPr wrap="none" rtlCol="0">
            <a:spAutoFit/>
          </a:bodyPr>
          <a:lstStyle/>
          <a:p>
            <a:r>
              <a:rPr lang="en-US" dirty="0" smtClean="0"/>
              <a:t>26000</a:t>
            </a:r>
            <a:endParaRPr lang="en-US" dirty="0"/>
          </a:p>
        </p:txBody>
      </p:sp>
      <p:sp>
        <p:nvSpPr>
          <p:cNvPr id="9" name="TextBox 8"/>
          <p:cNvSpPr txBox="1"/>
          <p:nvPr/>
        </p:nvSpPr>
        <p:spPr>
          <a:xfrm>
            <a:off x="5317846" y="3694362"/>
            <a:ext cx="769763" cy="369332"/>
          </a:xfrm>
          <a:prstGeom prst="rect">
            <a:avLst/>
          </a:prstGeom>
          <a:noFill/>
        </p:spPr>
        <p:txBody>
          <a:bodyPr wrap="none" rtlCol="0">
            <a:spAutoFit/>
          </a:bodyPr>
          <a:lstStyle/>
          <a:p>
            <a:r>
              <a:rPr lang="en-US" dirty="0" smtClean="0"/>
              <a:t>28000</a:t>
            </a:r>
            <a:endParaRPr lang="en-US" dirty="0"/>
          </a:p>
        </p:txBody>
      </p:sp>
      <p:sp>
        <p:nvSpPr>
          <p:cNvPr id="10" name="TextBox 9"/>
          <p:cNvSpPr txBox="1"/>
          <p:nvPr/>
        </p:nvSpPr>
        <p:spPr>
          <a:xfrm>
            <a:off x="6223282" y="3694362"/>
            <a:ext cx="769763" cy="369332"/>
          </a:xfrm>
          <a:prstGeom prst="rect">
            <a:avLst/>
          </a:prstGeom>
          <a:noFill/>
        </p:spPr>
        <p:txBody>
          <a:bodyPr wrap="none" rtlCol="0">
            <a:spAutoFit/>
          </a:bodyPr>
          <a:lstStyle/>
          <a:p>
            <a:r>
              <a:rPr lang="en-US" dirty="0" smtClean="0"/>
              <a:t>30000</a:t>
            </a:r>
            <a:endParaRPr lang="en-US" dirty="0"/>
          </a:p>
        </p:txBody>
      </p:sp>
      <p:sp>
        <p:nvSpPr>
          <p:cNvPr id="11" name="TextBox 10"/>
          <p:cNvSpPr txBox="1"/>
          <p:nvPr/>
        </p:nvSpPr>
        <p:spPr>
          <a:xfrm>
            <a:off x="7123930" y="3694362"/>
            <a:ext cx="769763" cy="369332"/>
          </a:xfrm>
          <a:prstGeom prst="rect">
            <a:avLst/>
          </a:prstGeom>
          <a:noFill/>
        </p:spPr>
        <p:txBody>
          <a:bodyPr wrap="none" rtlCol="0">
            <a:spAutoFit/>
          </a:bodyPr>
          <a:lstStyle/>
          <a:p>
            <a:r>
              <a:rPr lang="en-US" dirty="0" smtClean="0"/>
              <a:t>32000</a:t>
            </a:r>
            <a:endParaRPr lang="en-US" dirty="0"/>
          </a:p>
        </p:txBody>
      </p:sp>
      <p:sp>
        <p:nvSpPr>
          <p:cNvPr id="12" name="TextBox 11"/>
          <p:cNvSpPr txBox="1"/>
          <p:nvPr/>
        </p:nvSpPr>
        <p:spPr>
          <a:xfrm>
            <a:off x="8024578" y="3694362"/>
            <a:ext cx="769763" cy="369332"/>
          </a:xfrm>
          <a:prstGeom prst="rect">
            <a:avLst/>
          </a:prstGeom>
          <a:noFill/>
        </p:spPr>
        <p:txBody>
          <a:bodyPr wrap="none" rtlCol="0">
            <a:spAutoFit/>
          </a:bodyPr>
          <a:lstStyle/>
          <a:p>
            <a:r>
              <a:rPr lang="en-US" dirty="0" smtClean="0"/>
              <a:t>34000</a:t>
            </a:r>
            <a:endParaRPr lang="en-US" dirty="0"/>
          </a:p>
        </p:txBody>
      </p:sp>
      <p:sp>
        <p:nvSpPr>
          <p:cNvPr id="13" name="TextBox 12"/>
          <p:cNvSpPr txBox="1"/>
          <p:nvPr/>
        </p:nvSpPr>
        <p:spPr>
          <a:xfrm>
            <a:off x="8925226" y="3694362"/>
            <a:ext cx="769763" cy="369332"/>
          </a:xfrm>
          <a:prstGeom prst="rect">
            <a:avLst/>
          </a:prstGeom>
          <a:noFill/>
        </p:spPr>
        <p:txBody>
          <a:bodyPr wrap="none" rtlCol="0">
            <a:spAutoFit/>
          </a:bodyPr>
          <a:lstStyle/>
          <a:p>
            <a:r>
              <a:rPr lang="en-US" dirty="0" smtClean="0"/>
              <a:t>36000</a:t>
            </a:r>
            <a:endParaRPr lang="en-US" dirty="0"/>
          </a:p>
        </p:txBody>
      </p:sp>
      <p:cxnSp>
        <p:nvCxnSpPr>
          <p:cNvPr id="14" name="Straight Connector 13"/>
          <p:cNvCxnSpPr/>
          <p:nvPr/>
        </p:nvCxnSpPr>
        <p:spPr>
          <a:xfrm flipV="1">
            <a:off x="2295538" y="4251064"/>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83341" y="2873348"/>
            <a:ext cx="4003212" cy="523220"/>
          </a:xfrm>
          <a:prstGeom prst="rect">
            <a:avLst/>
          </a:prstGeom>
          <a:noFill/>
        </p:spPr>
        <p:txBody>
          <a:bodyPr wrap="none" rtlCol="0">
            <a:spAutoFit/>
          </a:bodyPr>
          <a:lstStyle/>
          <a:p>
            <a:r>
              <a:rPr lang="en-US" sz="2800" b="1" dirty="0" smtClean="0"/>
              <a:t>Before acknowledgement</a:t>
            </a:r>
            <a:endParaRPr lang="en-US" sz="2800" b="1" dirty="0"/>
          </a:p>
        </p:txBody>
      </p:sp>
      <p:cxnSp>
        <p:nvCxnSpPr>
          <p:cNvPr id="17" name="Straight Connector 16"/>
          <p:cNvCxnSpPr>
            <a:endCxn id="6" idx="0"/>
          </p:cNvCxnSpPr>
          <p:nvPr/>
        </p:nvCxnSpPr>
        <p:spPr>
          <a:xfrm flipH="1">
            <a:off x="3009748" y="352850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014436" y="412217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26492" y="351002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31180" y="410369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838690" y="352381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843378" y="411748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25349" y="349154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30037" y="408521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611639" y="349154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616327" y="408521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509332" y="3486524"/>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514020" y="408018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407025" y="347785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411713" y="407152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289816" y="3496236"/>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294504" y="408989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311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341" y="172122"/>
            <a:ext cx="10176734" cy="26033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t>Q3</a:t>
            </a:r>
            <a:r>
              <a:rPr lang="en-US" altLang="zh-CN" sz="3200" dirty="0" smtClean="0"/>
              <a:t>: </a:t>
            </a:r>
            <a:r>
              <a:rPr lang="en-US" sz="3200" dirty="0" smtClean="0"/>
              <a:t>A TCP connection is using a </a:t>
            </a:r>
            <a:r>
              <a:rPr lang="en-US" sz="3200" b="1" dirty="0" smtClean="0"/>
              <a:t>window size of 10 000 bytes</a:t>
            </a:r>
            <a:r>
              <a:rPr lang="en-US" sz="3200" dirty="0" smtClean="0"/>
              <a:t>, and the previous acknowledgment number was </a:t>
            </a:r>
            <a:r>
              <a:rPr lang="en-US" sz="3200" b="1" dirty="0" smtClean="0"/>
              <a:t>22 001</a:t>
            </a:r>
            <a:r>
              <a:rPr lang="en-US" sz="3200" dirty="0" smtClean="0"/>
              <a:t>. It receives a segment with acknowledgment number </a:t>
            </a:r>
            <a:r>
              <a:rPr lang="en-US" sz="3200" b="1" dirty="0" smtClean="0"/>
              <a:t>24 001</a:t>
            </a:r>
            <a:r>
              <a:rPr lang="en-US" sz="3200" dirty="0" smtClean="0"/>
              <a:t>. Draw a diagram to </a:t>
            </a:r>
            <a:r>
              <a:rPr lang="en-US" sz="3200" b="1" dirty="0" smtClean="0"/>
              <a:t>show the situation of the window before and after.</a:t>
            </a:r>
            <a:endParaRPr lang="en-US" sz="3200" b="1" dirty="0"/>
          </a:p>
        </p:txBody>
      </p:sp>
      <p:sp>
        <p:nvSpPr>
          <p:cNvPr id="2" name="TextBox 1"/>
          <p:cNvSpPr txBox="1"/>
          <p:nvPr/>
        </p:nvSpPr>
        <p:spPr>
          <a:xfrm>
            <a:off x="1183341" y="2873348"/>
            <a:ext cx="4003212" cy="523220"/>
          </a:xfrm>
          <a:prstGeom prst="rect">
            <a:avLst/>
          </a:prstGeom>
          <a:noFill/>
        </p:spPr>
        <p:txBody>
          <a:bodyPr wrap="none" rtlCol="0">
            <a:spAutoFit/>
          </a:bodyPr>
          <a:lstStyle/>
          <a:p>
            <a:r>
              <a:rPr lang="en-US" sz="2800" b="1" dirty="0" smtClean="0"/>
              <a:t>Before acknowledgement</a:t>
            </a:r>
            <a:endParaRPr lang="en-US" sz="2800" b="1" dirty="0"/>
          </a:p>
        </p:txBody>
      </p:sp>
      <p:cxnSp>
        <p:nvCxnSpPr>
          <p:cNvPr id="15" name="Straight Connector 14"/>
          <p:cNvCxnSpPr/>
          <p:nvPr/>
        </p:nvCxnSpPr>
        <p:spPr>
          <a:xfrm flipV="1">
            <a:off x="2295538" y="3496236"/>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24866" y="3694362"/>
            <a:ext cx="769763" cy="369332"/>
          </a:xfrm>
          <a:prstGeom prst="rect">
            <a:avLst/>
          </a:prstGeom>
          <a:noFill/>
        </p:spPr>
        <p:txBody>
          <a:bodyPr wrap="none" rtlCol="0">
            <a:spAutoFit/>
          </a:bodyPr>
          <a:lstStyle/>
          <a:p>
            <a:r>
              <a:rPr lang="en-US" dirty="0" smtClean="0"/>
              <a:t>22000</a:t>
            </a:r>
            <a:endParaRPr lang="en-US" dirty="0"/>
          </a:p>
        </p:txBody>
      </p:sp>
      <p:sp>
        <p:nvSpPr>
          <p:cNvPr id="17" name="TextBox 16"/>
          <p:cNvSpPr txBox="1"/>
          <p:nvPr/>
        </p:nvSpPr>
        <p:spPr>
          <a:xfrm>
            <a:off x="3530302" y="3694362"/>
            <a:ext cx="769763" cy="369332"/>
          </a:xfrm>
          <a:prstGeom prst="rect">
            <a:avLst/>
          </a:prstGeom>
          <a:noFill/>
        </p:spPr>
        <p:txBody>
          <a:bodyPr wrap="none" rtlCol="0">
            <a:spAutoFit/>
          </a:bodyPr>
          <a:lstStyle/>
          <a:p>
            <a:r>
              <a:rPr lang="en-US" dirty="0" smtClean="0"/>
              <a:t>24000</a:t>
            </a:r>
            <a:endParaRPr lang="en-US" dirty="0"/>
          </a:p>
        </p:txBody>
      </p:sp>
      <p:sp>
        <p:nvSpPr>
          <p:cNvPr id="18" name="TextBox 17"/>
          <p:cNvSpPr txBox="1"/>
          <p:nvPr/>
        </p:nvSpPr>
        <p:spPr>
          <a:xfrm>
            <a:off x="4430950" y="3694362"/>
            <a:ext cx="769763" cy="369332"/>
          </a:xfrm>
          <a:prstGeom prst="rect">
            <a:avLst/>
          </a:prstGeom>
          <a:noFill/>
        </p:spPr>
        <p:txBody>
          <a:bodyPr wrap="none" rtlCol="0">
            <a:spAutoFit/>
          </a:bodyPr>
          <a:lstStyle/>
          <a:p>
            <a:r>
              <a:rPr lang="en-US" dirty="0" smtClean="0"/>
              <a:t>26000</a:t>
            </a:r>
            <a:endParaRPr lang="en-US" dirty="0"/>
          </a:p>
        </p:txBody>
      </p:sp>
      <p:sp>
        <p:nvSpPr>
          <p:cNvPr id="19" name="TextBox 18"/>
          <p:cNvSpPr txBox="1"/>
          <p:nvPr/>
        </p:nvSpPr>
        <p:spPr>
          <a:xfrm>
            <a:off x="5317846" y="3694362"/>
            <a:ext cx="769763" cy="369332"/>
          </a:xfrm>
          <a:prstGeom prst="rect">
            <a:avLst/>
          </a:prstGeom>
          <a:noFill/>
        </p:spPr>
        <p:txBody>
          <a:bodyPr wrap="none" rtlCol="0">
            <a:spAutoFit/>
          </a:bodyPr>
          <a:lstStyle/>
          <a:p>
            <a:r>
              <a:rPr lang="en-US" dirty="0" smtClean="0"/>
              <a:t>28000</a:t>
            </a:r>
            <a:endParaRPr lang="en-US" dirty="0"/>
          </a:p>
        </p:txBody>
      </p:sp>
      <p:sp>
        <p:nvSpPr>
          <p:cNvPr id="20" name="TextBox 19"/>
          <p:cNvSpPr txBox="1"/>
          <p:nvPr/>
        </p:nvSpPr>
        <p:spPr>
          <a:xfrm>
            <a:off x="6223282" y="3694362"/>
            <a:ext cx="769763" cy="369332"/>
          </a:xfrm>
          <a:prstGeom prst="rect">
            <a:avLst/>
          </a:prstGeom>
          <a:noFill/>
        </p:spPr>
        <p:txBody>
          <a:bodyPr wrap="none" rtlCol="0">
            <a:spAutoFit/>
          </a:bodyPr>
          <a:lstStyle/>
          <a:p>
            <a:r>
              <a:rPr lang="en-US" dirty="0" smtClean="0"/>
              <a:t>30000</a:t>
            </a:r>
            <a:endParaRPr lang="en-US" dirty="0"/>
          </a:p>
        </p:txBody>
      </p:sp>
      <p:sp>
        <p:nvSpPr>
          <p:cNvPr id="21" name="TextBox 20"/>
          <p:cNvSpPr txBox="1"/>
          <p:nvPr/>
        </p:nvSpPr>
        <p:spPr>
          <a:xfrm>
            <a:off x="7123930" y="3694362"/>
            <a:ext cx="769763" cy="369332"/>
          </a:xfrm>
          <a:prstGeom prst="rect">
            <a:avLst/>
          </a:prstGeom>
          <a:noFill/>
        </p:spPr>
        <p:txBody>
          <a:bodyPr wrap="none" rtlCol="0">
            <a:spAutoFit/>
          </a:bodyPr>
          <a:lstStyle/>
          <a:p>
            <a:r>
              <a:rPr lang="en-US" dirty="0" smtClean="0"/>
              <a:t>32000</a:t>
            </a:r>
            <a:endParaRPr lang="en-US" dirty="0"/>
          </a:p>
        </p:txBody>
      </p:sp>
      <p:sp>
        <p:nvSpPr>
          <p:cNvPr id="22" name="TextBox 21"/>
          <p:cNvSpPr txBox="1"/>
          <p:nvPr/>
        </p:nvSpPr>
        <p:spPr>
          <a:xfrm>
            <a:off x="8024578" y="3694362"/>
            <a:ext cx="769763" cy="369332"/>
          </a:xfrm>
          <a:prstGeom prst="rect">
            <a:avLst/>
          </a:prstGeom>
          <a:noFill/>
        </p:spPr>
        <p:txBody>
          <a:bodyPr wrap="none" rtlCol="0">
            <a:spAutoFit/>
          </a:bodyPr>
          <a:lstStyle/>
          <a:p>
            <a:r>
              <a:rPr lang="en-US" dirty="0" smtClean="0"/>
              <a:t>34000</a:t>
            </a:r>
            <a:endParaRPr lang="en-US" dirty="0"/>
          </a:p>
        </p:txBody>
      </p:sp>
      <p:sp>
        <p:nvSpPr>
          <p:cNvPr id="23" name="TextBox 22"/>
          <p:cNvSpPr txBox="1"/>
          <p:nvPr/>
        </p:nvSpPr>
        <p:spPr>
          <a:xfrm>
            <a:off x="8925226" y="3694362"/>
            <a:ext cx="769763" cy="369332"/>
          </a:xfrm>
          <a:prstGeom prst="rect">
            <a:avLst/>
          </a:prstGeom>
          <a:noFill/>
        </p:spPr>
        <p:txBody>
          <a:bodyPr wrap="none" rtlCol="0">
            <a:spAutoFit/>
          </a:bodyPr>
          <a:lstStyle/>
          <a:p>
            <a:r>
              <a:rPr lang="en-US" dirty="0" smtClean="0"/>
              <a:t>36000</a:t>
            </a:r>
            <a:endParaRPr lang="en-US" dirty="0"/>
          </a:p>
        </p:txBody>
      </p:sp>
      <p:cxnSp>
        <p:nvCxnSpPr>
          <p:cNvPr id="24" name="Straight Connector 23"/>
          <p:cNvCxnSpPr/>
          <p:nvPr/>
        </p:nvCxnSpPr>
        <p:spPr>
          <a:xfrm flipV="1">
            <a:off x="2295538" y="4251064"/>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9" idx="0"/>
          </p:cNvCxnSpPr>
          <p:nvPr/>
        </p:nvCxnSpPr>
        <p:spPr>
          <a:xfrm flipH="1">
            <a:off x="3009748" y="352850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14436" y="412217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926492" y="351002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931180" y="410369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838690" y="352381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843378" y="411748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725349" y="349154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730037" y="408521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611639" y="349154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616327" y="408521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509332" y="3486524"/>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514020" y="408018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407025" y="347785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411713" y="407152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289816" y="3496236"/>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94504" y="408989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09748" y="3347140"/>
            <a:ext cx="4499584" cy="1101291"/>
          </a:xfrm>
          <a:prstGeom prst="rect">
            <a:avLst/>
          </a:prstGeom>
          <a:solidFill>
            <a:srgbClr val="00B0F0">
              <a:alpha val="18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31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341" y="172122"/>
            <a:ext cx="10176734" cy="26033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t>Q3</a:t>
            </a:r>
            <a:r>
              <a:rPr lang="en-US" altLang="zh-CN" sz="3200" dirty="0" smtClean="0"/>
              <a:t>: </a:t>
            </a:r>
            <a:r>
              <a:rPr lang="en-US" sz="3200" dirty="0" smtClean="0"/>
              <a:t>A TCP connection is using a </a:t>
            </a:r>
            <a:r>
              <a:rPr lang="en-US" sz="3200" b="1" dirty="0" smtClean="0"/>
              <a:t>window size of 10 000 bytes</a:t>
            </a:r>
            <a:r>
              <a:rPr lang="en-US" sz="3200" dirty="0" smtClean="0"/>
              <a:t>, and the previous acknowledgment number was </a:t>
            </a:r>
            <a:r>
              <a:rPr lang="en-US" sz="3200" b="1" dirty="0" smtClean="0"/>
              <a:t>22 001</a:t>
            </a:r>
            <a:r>
              <a:rPr lang="en-US" sz="3200" dirty="0" smtClean="0"/>
              <a:t>. It receives a segment with acknowledgment number </a:t>
            </a:r>
            <a:r>
              <a:rPr lang="en-US" sz="3200" b="1" dirty="0" smtClean="0"/>
              <a:t>24 001</a:t>
            </a:r>
            <a:r>
              <a:rPr lang="en-US" sz="3200" dirty="0" smtClean="0"/>
              <a:t>. Draw a diagram to </a:t>
            </a:r>
            <a:r>
              <a:rPr lang="en-US" sz="3200" b="1" dirty="0" smtClean="0"/>
              <a:t>show the situation of the window before and after.</a:t>
            </a:r>
            <a:endParaRPr lang="en-US" sz="3200" b="1" dirty="0"/>
          </a:p>
        </p:txBody>
      </p:sp>
      <p:sp>
        <p:nvSpPr>
          <p:cNvPr id="2" name="TextBox 1"/>
          <p:cNvSpPr txBox="1"/>
          <p:nvPr/>
        </p:nvSpPr>
        <p:spPr>
          <a:xfrm>
            <a:off x="1183341" y="2873348"/>
            <a:ext cx="4003212" cy="523220"/>
          </a:xfrm>
          <a:prstGeom prst="rect">
            <a:avLst/>
          </a:prstGeom>
          <a:noFill/>
        </p:spPr>
        <p:txBody>
          <a:bodyPr wrap="none" rtlCol="0">
            <a:spAutoFit/>
          </a:bodyPr>
          <a:lstStyle/>
          <a:p>
            <a:r>
              <a:rPr lang="en-US" sz="2800" b="1" dirty="0" smtClean="0"/>
              <a:t>Before acknowledgement</a:t>
            </a:r>
            <a:endParaRPr lang="en-US" sz="2800" b="1" dirty="0"/>
          </a:p>
        </p:txBody>
      </p:sp>
      <p:cxnSp>
        <p:nvCxnSpPr>
          <p:cNvPr id="15" name="Straight Connector 14"/>
          <p:cNvCxnSpPr/>
          <p:nvPr/>
        </p:nvCxnSpPr>
        <p:spPr>
          <a:xfrm flipV="1">
            <a:off x="2295538" y="3496236"/>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24866" y="3694362"/>
            <a:ext cx="769763" cy="369332"/>
          </a:xfrm>
          <a:prstGeom prst="rect">
            <a:avLst/>
          </a:prstGeom>
          <a:noFill/>
        </p:spPr>
        <p:txBody>
          <a:bodyPr wrap="none" rtlCol="0">
            <a:spAutoFit/>
          </a:bodyPr>
          <a:lstStyle/>
          <a:p>
            <a:r>
              <a:rPr lang="en-US" dirty="0" smtClean="0"/>
              <a:t>22000</a:t>
            </a:r>
            <a:endParaRPr lang="en-US" dirty="0"/>
          </a:p>
        </p:txBody>
      </p:sp>
      <p:sp>
        <p:nvSpPr>
          <p:cNvPr id="17" name="TextBox 16"/>
          <p:cNvSpPr txBox="1"/>
          <p:nvPr/>
        </p:nvSpPr>
        <p:spPr>
          <a:xfrm>
            <a:off x="3530302" y="3694362"/>
            <a:ext cx="769763" cy="369332"/>
          </a:xfrm>
          <a:prstGeom prst="rect">
            <a:avLst/>
          </a:prstGeom>
          <a:noFill/>
        </p:spPr>
        <p:txBody>
          <a:bodyPr wrap="none" rtlCol="0">
            <a:spAutoFit/>
          </a:bodyPr>
          <a:lstStyle/>
          <a:p>
            <a:r>
              <a:rPr lang="en-US" dirty="0" smtClean="0"/>
              <a:t>24000</a:t>
            </a:r>
            <a:endParaRPr lang="en-US" dirty="0"/>
          </a:p>
        </p:txBody>
      </p:sp>
      <p:sp>
        <p:nvSpPr>
          <p:cNvPr id="18" name="TextBox 17"/>
          <p:cNvSpPr txBox="1"/>
          <p:nvPr/>
        </p:nvSpPr>
        <p:spPr>
          <a:xfrm>
            <a:off x="4430950" y="3694362"/>
            <a:ext cx="769763" cy="369332"/>
          </a:xfrm>
          <a:prstGeom prst="rect">
            <a:avLst/>
          </a:prstGeom>
          <a:noFill/>
        </p:spPr>
        <p:txBody>
          <a:bodyPr wrap="none" rtlCol="0">
            <a:spAutoFit/>
          </a:bodyPr>
          <a:lstStyle/>
          <a:p>
            <a:r>
              <a:rPr lang="en-US" dirty="0" smtClean="0"/>
              <a:t>26000</a:t>
            </a:r>
            <a:endParaRPr lang="en-US" dirty="0"/>
          </a:p>
        </p:txBody>
      </p:sp>
      <p:sp>
        <p:nvSpPr>
          <p:cNvPr id="19" name="TextBox 18"/>
          <p:cNvSpPr txBox="1"/>
          <p:nvPr/>
        </p:nvSpPr>
        <p:spPr>
          <a:xfrm>
            <a:off x="5317846" y="3694362"/>
            <a:ext cx="769763" cy="369332"/>
          </a:xfrm>
          <a:prstGeom prst="rect">
            <a:avLst/>
          </a:prstGeom>
          <a:noFill/>
        </p:spPr>
        <p:txBody>
          <a:bodyPr wrap="none" rtlCol="0">
            <a:spAutoFit/>
          </a:bodyPr>
          <a:lstStyle/>
          <a:p>
            <a:r>
              <a:rPr lang="en-US" dirty="0" smtClean="0"/>
              <a:t>28000</a:t>
            </a:r>
            <a:endParaRPr lang="en-US" dirty="0"/>
          </a:p>
        </p:txBody>
      </p:sp>
      <p:sp>
        <p:nvSpPr>
          <p:cNvPr id="20" name="TextBox 19"/>
          <p:cNvSpPr txBox="1"/>
          <p:nvPr/>
        </p:nvSpPr>
        <p:spPr>
          <a:xfrm>
            <a:off x="6223282" y="3694362"/>
            <a:ext cx="769763" cy="369332"/>
          </a:xfrm>
          <a:prstGeom prst="rect">
            <a:avLst/>
          </a:prstGeom>
          <a:noFill/>
        </p:spPr>
        <p:txBody>
          <a:bodyPr wrap="none" rtlCol="0">
            <a:spAutoFit/>
          </a:bodyPr>
          <a:lstStyle/>
          <a:p>
            <a:r>
              <a:rPr lang="en-US" dirty="0" smtClean="0"/>
              <a:t>30000</a:t>
            </a:r>
            <a:endParaRPr lang="en-US" dirty="0"/>
          </a:p>
        </p:txBody>
      </p:sp>
      <p:sp>
        <p:nvSpPr>
          <p:cNvPr id="21" name="TextBox 20"/>
          <p:cNvSpPr txBox="1"/>
          <p:nvPr/>
        </p:nvSpPr>
        <p:spPr>
          <a:xfrm>
            <a:off x="7123930" y="3694362"/>
            <a:ext cx="769763" cy="369332"/>
          </a:xfrm>
          <a:prstGeom prst="rect">
            <a:avLst/>
          </a:prstGeom>
          <a:noFill/>
        </p:spPr>
        <p:txBody>
          <a:bodyPr wrap="none" rtlCol="0">
            <a:spAutoFit/>
          </a:bodyPr>
          <a:lstStyle/>
          <a:p>
            <a:r>
              <a:rPr lang="en-US" dirty="0" smtClean="0"/>
              <a:t>32000</a:t>
            </a:r>
            <a:endParaRPr lang="en-US" dirty="0"/>
          </a:p>
        </p:txBody>
      </p:sp>
      <p:sp>
        <p:nvSpPr>
          <p:cNvPr id="22" name="TextBox 21"/>
          <p:cNvSpPr txBox="1"/>
          <p:nvPr/>
        </p:nvSpPr>
        <p:spPr>
          <a:xfrm>
            <a:off x="8024578" y="3694362"/>
            <a:ext cx="769763" cy="369332"/>
          </a:xfrm>
          <a:prstGeom prst="rect">
            <a:avLst/>
          </a:prstGeom>
          <a:noFill/>
        </p:spPr>
        <p:txBody>
          <a:bodyPr wrap="none" rtlCol="0">
            <a:spAutoFit/>
          </a:bodyPr>
          <a:lstStyle/>
          <a:p>
            <a:r>
              <a:rPr lang="en-US" dirty="0" smtClean="0"/>
              <a:t>34000</a:t>
            </a:r>
            <a:endParaRPr lang="en-US" dirty="0"/>
          </a:p>
        </p:txBody>
      </p:sp>
      <p:sp>
        <p:nvSpPr>
          <p:cNvPr id="23" name="TextBox 22"/>
          <p:cNvSpPr txBox="1"/>
          <p:nvPr/>
        </p:nvSpPr>
        <p:spPr>
          <a:xfrm>
            <a:off x="8925226" y="3694362"/>
            <a:ext cx="769763" cy="369332"/>
          </a:xfrm>
          <a:prstGeom prst="rect">
            <a:avLst/>
          </a:prstGeom>
          <a:noFill/>
        </p:spPr>
        <p:txBody>
          <a:bodyPr wrap="none" rtlCol="0">
            <a:spAutoFit/>
          </a:bodyPr>
          <a:lstStyle/>
          <a:p>
            <a:r>
              <a:rPr lang="en-US" dirty="0" smtClean="0"/>
              <a:t>36000</a:t>
            </a:r>
            <a:endParaRPr lang="en-US" dirty="0"/>
          </a:p>
        </p:txBody>
      </p:sp>
      <p:cxnSp>
        <p:nvCxnSpPr>
          <p:cNvPr id="24" name="Straight Connector 23"/>
          <p:cNvCxnSpPr/>
          <p:nvPr/>
        </p:nvCxnSpPr>
        <p:spPr>
          <a:xfrm flipV="1">
            <a:off x="2295538" y="4251064"/>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9" idx="0"/>
          </p:cNvCxnSpPr>
          <p:nvPr/>
        </p:nvCxnSpPr>
        <p:spPr>
          <a:xfrm flipH="1">
            <a:off x="3009748" y="352850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14436" y="412217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926492" y="351002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931180" y="410369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838690" y="352381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843378" y="411748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725349" y="349154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730037" y="408521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611639" y="349154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616327" y="408521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509332" y="3486524"/>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514020" y="4080187"/>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407025" y="347785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411713" y="407152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289816" y="3496236"/>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294504" y="408989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09748" y="3347140"/>
            <a:ext cx="4499584" cy="1101291"/>
          </a:xfrm>
          <a:prstGeom prst="rect">
            <a:avLst/>
          </a:prstGeom>
          <a:solidFill>
            <a:srgbClr val="00B0F0">
              <a:alpha val="18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183341" y="4730491"/>
            <a:ext cx="3778342" cy="523220"/>
          </a:xfrm>
          <a:prstGeom prst="rect">
            <a:avLst/>
          </a:prstGeom>
          <a:noFill/>
        </p:spPr>
        <p:txBody>
          <a:bodyPr wrap="none" rtlCol="0">
            <a:spAutoFit/>
          </a:bodyPr>
          <a:lstStyle/>
          <a:p>
            <a:r>
              <a:rPr lang="en-US" sz="2800" b="1" dirty="0" smtClean="0"/>
              <a:t>After acknowledgement</a:t>
            </a:r>
            <a:endParaRPr lang="en-US" sz="2800" b="1" dirty="0"/>
          </a:p>
        </p:txBody>
      </p:sp>
      <p:cxnSp>
        <p:nvCxnSpPr>
          <p:cNvPr id="42" name="Straight Connector 41"/>
          <p:cNvCxnSpPr/>
          <p:nvPr/>
        </p:nvCxnSpPr>
        <p:spPr>
          <a:xfrm flipV="1">
            <a:off x="2295538" y="5563828"/>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624866" y="5761954"/>
            <a:ext cx="769763" cy="369332"/>
          </a:xfrm>
          <a:prstGeom prst="rect">
            <a:avLst/>
          </a:prstGeom>
          <a:noFill/>
        </p:spPr>
        <p:txBody>
          <a:bodyPr wrap="none" rtlCol="0">
            <a:spAutoFit/>
          </a:bodyPr>
          <a:lstStyle/>
          <a:p>
            <a:r>
              <a:rPr lang="en-US" dirty="0" smtClean="0"/>
              <a:t>22000</a:t>
            </a:r>
            <a:endParaRPr lang="en-US" dirty="0"/>
          </a:p>
        </p:txBody>
      </p:sp>
      <p:sp>
        <p:nvSpPr>
          <p:cNvPr id="44" name="TextBox 43"/>
          <p:cNvSpPr txBox="1"/>
          <p:nvPr/>
        </p:nvSpPr>
        <p:spPr>
          <a:xfrm>
            <a:off x="3530302" y="5761954"/>
            <a:ext cx="769763" cy="369332"/>
          </a:xfrm>
          <a:prstGeom prst="rect">
            <a:avLst/>
          </a:prstGeom>
          <a:noFill/>
        </p:spPr>
        <p:txBody>
          <a:bodyPr wrap="none" rtlCol="0">
            <a:spAutoFit/>
          </a:bodyPr>
          <a:lstStyle/>
          <a:p>
            <a:r>
              <a:rPr lang="en-US" dirty="0" smtClean="0"/>
              <a:t>24000</a:t>
            </a:r>
            <a:endParaRPr lang="en-US" dirty="0"/>
          </a:p>
        </p:txBody>
      </p:sp>
      <p:sp>
        <p:nvSpPr>
          <p:cNvPr id="45" name="TextBox 44"/>
          <p:cNvSpPr txBox="1"/>
          <p:nvPr/>
        </p:nvSpPr>
        <p:spPr>
          <a:xfrm>
            <a:off x="4430950" y="5761954"/>
            <a:ext cx="769763" cy="369332"/>
          </a:xfrm>
          <a:prstGeom prst="rect">
            <a:avLst/>
          </a:prstGeom>
          <a:noFill/>
        </p:spPr>
        <p:txBody>
          <a:bodyPr wrap="none" rtlCol="0">
            <a:spAutoFit/>
          </a:bodyPr>
          <a:lstStyle/>
          <a:p>
            <a:r>
              <a:rPr lang="en-US" dirty="0" smtClean="0"/>
              <a:t>26000</a:t>
            </a:r>
            <a:endParaRPr lang="en-US" dirty="0"/>
          </a:p>
        </p:txBody>
      </p:sp>
      <p:sp>
        <p:nvSpPr>
          <p:cNvPr id="46" name="TextBox 45"/>
          <p:cNvSpPr txBox="1"/>
          <p:nvPr/>
        </p:nvSpPr>
        <p:spPr>
          <a:xfrm>
            <a:off x="5317846" y="5761954"/>
            <a:ext cx="769763" cy="369332"/>
          </a:xfrm>
          <a:prstGeom prst="rect">
            <a:avLst/>
          </a:prstGeom>
          <a:noFill/>
        </p:spPr>
        <p:txBody>
          <a:bodyPr wrap="none" rtlCol="0">
            <a:spAutoFit/>
          </a:bodyPr>
          <a:lstStyle/>
          <a:p>
            <a:r>
              <a:rPr lang="en-US" dirty="0" smtClean="0"/>
              <a:t>28000</a:t>
            </a:r>
            <a:endParaRPr lang="en-US" dirty="0"/>
          </a:p>
        </p:txBody>
      </p:sp>
      <p:sp>
        <p:nvSpPr>
          <p:cNvPr id="47" name="TextBox 46"/>
          <p:cNvSpPr txBox="1"/>
          <p:nvPr/>
        </p:nvSpPr>
        <p:spPr>
          <a:xfrm>
            <a:off x="6223282" y="5761954"/>
            <a:ext cx="769763" cy="369332"/>
          </a:xfrm>
          <a:prstGeom prst="rect">
            <a:avLst/>
          </a:prstGeom>
          <a:noFill/>
        </p:spPr>
        <p:txBody>
          <a:bodyPr wrap="none" rtlCol="0">
            <a:spAutoFit/>
          </a:bodyPr>
          <a:lstStyle/>
          <a:p>
            <a:r>
              <a:rPr lang="en-US" dirty="0" smtClean="0"/>
              <a:t>30000</a:t>
            </a:r>
            <a:endParaRPr lang="en-US" dirty="0"/>
          </a:p>
        </p:txBody>
      </p:sp>
      <p:sp>
        <p:nvSpPr>
          <p:cNvPr id="48" name="TextBox 47"/>
          <p:cNvSpPr txBox="1"/>
          <p:nvPr/>
        </p:nvSpPr>
        <p:spPr>
          <a:xfrm>
            <a:off x="7123930" y="5761954"/>
            <a:ext cx="769763" cy="369332"/>
          </a:xfrm>
          <a:prstGeom prst="rect">
            <a:avLst/>
          </a:prstGeom>
          <a:noFill/>
        </p:spPr>
        <p:txBody>
          <a:bodyPr wrap="none" rtlCol="0">
            <a:spAutoFit/>
          </a:bodyPr>
          <a:lstStyle/>
          <a:p>
            <a:r>
              <a:rPr lang="en-US" dirty="0" smtClean="0"/>
              <a:t>32000</a:t>
            </a:r>
            <a:endParaRPr lang="en-US" dirty="0"/>
          </a:p>
        </p:txBody>
      </p:sp>
      <p:sp>
        <p:nvSpPr>
          <p:cNvPr id="49" name="TextBox 48"/>
          <p:cNvSpPr txBox="1"/>
          <p:nvPr/>
        </p:nvSpPr>
        <p:spPr>
          <a:xfrm>
            <a:off x="8024578" y="5761954"/>
            <a:ext cx="769763" cy="369332"/>
          </a:xfrm>
          <a:prstGeom prst="rect">
            <a:avLst/>
          </a:prstGeom>
          <a:noFill/>
        </p:spPr>
        <p:txBody>
          <a:bodyPr wrap="none" rtlCol="0">
            <a:spAutoFit/>
          </a:bodyPr>
          <a:lstStyle/>
          <a:p>
            <a:r>
              <a:rPr lang="en-US" dirty="0" smtClean="0"/>
              <a:t>34000</a:t>
            </a:r>
            <a:endParaRPr lang="en-US" dirty="0"/>
          </a:p>
        </p:txBody>
      </p:sp>
      <p:sp>
        <p:nvSpPr>
          <p:cNvPr id="50" name="TextBox 49"/>
          <p:cNvSpPr txBox="1"/>
          <p:nvPr/>
        </p:nvSpPr>
        <p:spPr>
          <a:xfrm>
            <a:off x="8925226" y="5761954"/>
            <a:ext cx="769763" cy="369332"/>
          </a:xfrm>
          <a:prstGeom prst="rect">
            <a:avLst/>
          </a:prstGeom>
          <a:noFill/>
        </p:spPr>
        <p:txBody>
          <a:bodyPr wrap="none" rtlCol="0">
            <a:spAutoFit/>
          </a:bodyPr>
          <a:lstStyle/>
          <a:p>
            <a:r>
              <a:rPr lang="en-US" dirty="0" smtClean="0"/>
              <a:t>36000</a:t>
            </a:r>
            <a:endParaRPr lang="en-US" dirty="0"/>
          </a:p>
        </p:txBody>
      </p:sp>
      <p:cxnSp>
        <p:nvCxnSpPr>
          <p:cNvPr id="51" name="Straight Connector 50"/>
          <p:cNvCxnSpPr/>
          <p:nvPr/>
        </p:nvCxnSpPr>
        <p:spPr>
          <a:xfrm flipV="1">
            <a:off x="2295538" y="6318656"/>
            <a:ext cx="7584141" cy="32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9" idx="0"/>
          </p:cNvCxnSpPr>
          <p:nvPr/>
        </p:nvCxnSpPr>
        <p:spPr>
          <a:xfrm flipH="1">
            <a:off x="3009748" y="559610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014436" y="6189763"/>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926492" y="5577620"/>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931180" y="6171283"/>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838690" y="559141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43378" y="6185074"/>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725349" y="555913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730037" y="615280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611639" y="555913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616327" y="6152802"/>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509332" y="5554116"/>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514020" y="6147779"/>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8407025" y="554545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8411713" y="6139114"/>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9289816" y="5563828"/>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9294504" y="6157491"/>
            <a:ext cx="738" cy="16585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20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1063</Words>
  <Application>Microsoft Macintosh PowerPoint</Application>
  <PresentationFormat>Widescreen</PresentationFormat>
  <Paragraphs>112</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Calibri Light</vt:lpstr>
      <vt:lpstr>DengXian</vt:lpstr>
      <vt:lpstr>DengXian Light</vt:lpstr>
      <vt:lpstr>Tw Cen MT</vt:lpstr>
      <vt:lpstr>Arial</vt:lpstr>
      <vt:lpstr>Office Theme</vt:lpstr>
      <vt:lpstr>Precept 2: TCP Congestion Control Review</vt:lpstr>
      <vt:lpstr>TCP Basics</vt:lpstr>
      <vt:lpstr>TCP Basics</vt:lpstr>
      <vt:lpstr>TCP Basis</vt:lpstr>
      <vt:lpstr>TCP Basis</vt:lpstr>
      <vt:lpstr>Sender’s Window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Precept 2: TCP Congestion Control Review</dc:title>
  <dc:creator>Longfei Shangguan</dc:creator>
  <cp:lastModifiedBy>Longfei Shangguan</cp:lastModifiedBy>
  <cp:revision>56</cp:revision>
  <dcterms:created xsi:type="dcterms:W3CDTF">2018-02-15T14:26:06Z</dcterms:created>
  <dcterms:modified xsi:type="dcterms:W3CDTF">2018-03-08T19:53:31Z</dcterms:modified>
</cp:coreProperties>
</file>